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7" r:id="rId2"/>
    <p:sldId id="257" r:id="rId3"/>
    <p:sldId id="281" r:id="rId4"/>
    <p:sldId id="282" r:id="rId5"/>
    <p:sldId id="258" r:id="rId6"/>
    <p:sldId id="274" r:id="rId7"/>
    <p:sldId id="259" r:id="rId8"/>
    <p:sldId id="262" r:id="rId9"/>
    <p:sldId id="271" r:id="rId10"/>
    <p:sldId id="284" r:id="rId11"/>
    <p:sldId id="285" r:id="rId12"/>
    <p:sldId id="263" r:id="rId13"/>
    <p:sldId id="283" r:id="rId14"/>
    <p:sldId id="286" r:id="rId15"/>
    <p:sldId id="267" r:id="rId16"/>
    <p:sldId id="264" r:id="rId17"/>
    <p:sldId id="275" r:id="rId18"/>
    <p:sldId id="278" r:id="rId19"/>
    <p:sldId id="280" r:id="rId20"/>
    <p:sldId id="279" r:id="rId2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07C1"/>
    <a:srgbClr val="99FFCC"/>
    <a:srgbClr val="CCECFF"/>
    <a:srgbClr val="CCFFFF"/>
    <a:srgbClr val="CC66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  <a:cs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Times New Roman" charset="0"/>
              </a:defRPr>
            </a:lvl1pPr>
          </a:lstStyle>
          <a:p>
            <a:pPr>
              <a:defRPr/>
            </a:pPr>
            <a:fld id="{59627D45-9420-D14B-A9A4-8C60E479364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5680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CA"/>
          </a:p>
        </p:txBody>
      </p:sp>
      <p:sp>
        <p:nvSpPr>
          <p:cNvPr id="30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A73337D-0FAB-DD43-B96C-050E7BC61B84}" type="slidenum">
              <a:rPr lang="en-CA" sz="1200"/>
              <a:pPr eaLnBrk="1" hangingPunct="1"/>
              <a:t>1</a:t>
            </a:fld>
            <a:endParaRPr lang="en-CA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E826FA9-CB00-564E-B4C9-5852F412E6FC}" type="slidenum">
              <a:rPr lang="de-DE" sz="1200"/>
              <a:pPr eaLnBrk="1" hangingPunct="1"/>
              <a:t>2</a:t>
            </a:fld>
            <a:endParaRPr lang="de-DE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FF5ECC2-4E20-484D-BDD8-A10A734C0C04}" type="slidenum">
              <a:rPr lang="de-DE" sz="1200"/>
              <a:pPr eaLnBrk="1" hangingPunct="1"/>
              <a:t>5</a:t>
            </a:fld>
            <a:endParaRPr lang="de-DE" sz="1200"/>
          </a:p>
        </p:txBody>
      </p:sp>
      <p:sp>
        <p:nvSpPr>
          <p:cNvPr id="71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24F2C5E-C7E6-2740-AD89-D69D44475E4A}" type="slidenum">
              <a:rPr lang="de-DE" sz="1200"/>
              <a:pPr eaLnBrk="1" hangingPunct="1"/>
              <a:t>7</a:t>
            </a:fld>
            <a:endParaRPr lang="de-DE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F33BF1E-7291-B249-95B8-F13147BAF937}" type="slidenum">
              <a:rPr lang="de-DE" sz="1200"/>
              <a:pPr eaLnBrk="1" hangingPunct="1"/>
              <a:t>8</a:t>
            </a:fld>
            <a:endParaRPr lang="de-DE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C7C5D3E-6D3F-234E-82D5-1708B5B4F2B4}" type="slidenum">
              <a:rPr lang="de-DE" sz="1200"/>
              <a:pPr eaLnBrk="1" hangingPunct="1"/>
              <a:t>12</a:t>
            </a:fld>
            <a:endParaRPr lang="de-DE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9E14760-9038-5848-BBB4-14DD85D5B29F}" type="slidenum">
              <a:rPr lang="de-DE" sz="1200"/>
              <a:pPr eaLnBrk="1" hangingPunct="1"/>
              <a:t>15</a:t>
            </a:fld>
            <a:endParaRPr lang="de-DE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45EFADE-8C71-8140-A6FA-7A6E031F8980}" type="slidenum">
              <a:rPr lang="de-DE" sz="1200"/>
              <a:pPr eaLnBrk="1" hangingPunct="1"/>
              <a:t>16</a:t>
            </a:fld>
            <a:endParaRPr lang="de-DE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No strong perfume/cologne</a:t>
            </a:r>
          </a:p>
          <a:p>
            <a:pPr eaLnBrk="1" hangingPunct="1"/>
            <a:r>
              <a:rPr lang="en-US"/>
              <a:t>Seat back goes upright during meals</a:t>
            </a:r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E5418-BDB9-D749-BA79-895F807F146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7065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DC2EB-81D5-0C47-8042-E3D49DD775D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3591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82D27-A835-0D46-B432-AFE82E2BE49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7548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4C83B-B5A6-3742-9439-0006D127024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598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E1055-C76B-0D4A-8AA7-1AC957AB8B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79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9055F-C754-474D-8319-993A532B7D7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803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6F7DE-5D51-D547-BD5C-F8C956BFA8B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373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0B052-D9B5-B144-A6DC-C70DBD17195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9100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54722-EFFD-9140-BB1F-771D6BC4F52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711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3B407-BC14-3E46-A542-BCEB06D0501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801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CA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357BC-DA60-444E-A546-B0EF507C55D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771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 smtClean="0">
                <a:solidFill>
                  <a:srgbClr val="FFFFFF"/>
                </a:solidFill>
                <a:cs typeface="Times New Roman" charset="0"/>
              </a:defRPr>
            </a:lvl1pPr>
          </a:lstStyle>
          <a:p>
            <a:pPr>
              <a:defRPr/>
            </a:pPr>
            <a:fld id="{800D5BB3-87A1-6B41-AA8B-E3B6FC5EEEC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cs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cs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charset="0"/>
          <a:ea typeface="ＭＳ Ｐゴシック" charset="0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charset="0"/>
          <a:ea typeface="ＭＳ Ｐゴシック" charset="0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charset="0"/>
          <a:ea typeface="ＭＳ Ｐゴシック" charset="0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charset="0"/>
          <a:ea typeface="ＭＳ Ｐゴシック" charset="0"/>
          <a:cs typeface="ＭＳ Ｐゴシック" charset="0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04888" indent="-228600" algn="l" rtl="0" fontAlgn="base">
        <a:spcBef>
          <a:spcPct val="20000"/>
        </a:spcBef>
        <a:spcAft>
          <a:spcPct val="0"/>
        </a:spcAft>
        <a:buClr>
          <a:srgbClr val="D2CB6C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anda.com/currency/converter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rsharnack.weebly.com/eftours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BCItours" TargetMode="External"/><Relationship Id="rId2" Type="http://schemas.openxmlformats.org/officeDocument/2006/relationships/hyperlink" Target="http://mrsharnack.weebly.com/eftours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telcadivalle.it/img/photogallery3_b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848600" cy="1143000"/>
          </a:xfrm>
        </p:spPr>
        <p:txBody>
          <a:bodyPr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>
                <a:latin typeface="Times New Roman" charset="0"/>
                <a:ea typeface="+mj-ea"/>
                <a:cs typeface="Times New Roman" charset="0"/>
              </a:rPr>
              <a:t>London, Paris &amp; Alps</a:t>
            </a:r>
            <a:endParaRPr lang="de-DE">
              <a:latin typeface="Times New Roman" charset="0"/>
              <a:ea typeface="+mj-ea"/>
              <a:cs typeface="Times New Roman" charset="0"/>
            </a:endParaRPr>
          </a:p>
        </p:txBody>
      </p:sp>
      <p:sp>
        <p:nvSpPr>
          <p:cNvPr id="2050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916113"/>
            <a:ext cx="8001000" cy="3646487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600">
                <a:latin typeface="Times New Roman" charset="0"/>
                <a:cs typeface="Times New Roman" charset="0"/>
              </a:rPr>
              <a:t>March 8-17, 2014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600">
              <a:latin typeface="Times New Roman" charset="0"/>
              <a:cs typeface="Times New Roman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2600">
              <a:latin typeface="Times New Roman" charset="0"/>
              <a:cs typeface="Times New Roman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2600">
              <a:latin typeface="Times New Roman" charset="0"/>
              <a:cs typeface="Times New Roman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2600">
              <a:latin typeface="Times New Roman" charset="0"/>
              <a:cs typeface="Times New Roman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2600">
              <a:latin typeface="Times New Roman" charset="0"/>
              <a:cs typeface="Times New Roman" charset="0"/>
            </a:endParaRPr>
          </a:p>
        </p:txBody>
      </p:sp>
      <p:pic>
        <p:nvPicPr>
          <p:cNvPr id="2051" name="Picture 8" descr="http://beta.images.theglobeandmail.com/42e/migration_catalog/article4060857.ece/ALTERNATES/w620/shop-london13tr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36838"/>
            <a:ext cx="307022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0" descr="http://www.puretravel.com/blog/wp-content/uploads/2012/11/Arc-de-Triomphe-at-night-in-Paris-Franc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636838"/>
            <a:ext cx="2605088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2" descr="http://25.media.tumblr.com/tumblr_mb9s8gIGxK1raw6kzo1_128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636838"/>
            <a:ext cx="2513012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7620000" cy="5996136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de-DE" b="1" dirty="0"/>
              <a:t>Golden </a:t>
            </a:r>
            <a:r>
              <a:rPr lang="de-DE" b="1" dirty="0" err="1"/>
              <a:t>Questions</a:t>
            </a:r>
            <a:endParaRPr lang="en-US" dirty="0"/>
          </a:p>
          <a:p>
            <a:pPr marL="114300" indent="0">
              <a:buNone/>
            </a:pPr>
            <a:r>
              <a:rPr lang="de-DE" dirty="0" err="1" smtClean="0"/>
              <a:t>We</a:t>
            </a:r>
            <a:r>
              <a:rPr lang="de-DE" dirty="0" smtClean="0"/>
              <a:t> will </a:t>
            </a:r>
            <a:r>
              <a:rPr lang="de-DE" dirty="0" err="1" smtClean="0"/>
              <a:t>ask</a:t>
            </a:r>
            <a:r>
              <a:rPr lang="de-DE" dirty="0" smtClean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questions</a:t>
            </a:r>
            <a:r>
              <a:rPr lang="de-DE" dirty="0"/>
              <a:t> </a:t>
            </a:r>
            <a:r>
              <a:rPr lang="de-DE" dirty="0" err="1"/>
              <a:t>everytime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leave</a:t>
            </a:r>
            <a:r>
              <a:rPr lang="de-DE" dirty="0"/>
              <a:t> a </a:t>
            </a:r>
            <a:r>
              <a:rPr lang="de-DE" dirty="0" err="1"/>
              <a:t>hotel</a:t>
            </a:r>
            <a:r>
              <a:rPr lang="de-DE" dirty="0"/>
              <a:t> on tour. 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lvl="0"/>
            <a:r>
              <a:rPr lang="en-CA" dirty="0"/>
              <a:t>Is your luggage on board?</a:t>
            </a:r>
            <a:endParaRPr lang="en-US" dirty="0"/>
          </a:p>
          <a:p>
            <a:pPr lvl="0"/>
            <a:r>
              <a:rPr lang="en-CA" dirty="0"/>
              <a:t>Is your group leader on board?</a:t>
            </a:r>
            <a:endParaRPr lang="en-US" dirty="0"/>
          </a:p>
          <a:p>
            <a:pPr lvl="0"/>
            <a:r>
              <a:rPr lang="en-CA" dirty="0"/>
              <a:t>Is your tour director on board?</a:t>
            </a:r>
            <a:endParaRPr lang="en-US" dirty="0"/>
          </a:p>
          <a:p>
            <a:pPr lvl="0"/>
            <a:r>
              <a:rPr lang="en-CA" dirty="0"/>
              <a:t>Is your bus driver on board?</a:t>
            </a:r>
            <a:endParaRPr lang="en-US" dirty="0"/>
          </a:p>
          <a:p>
            <a:pPr lvl="0"/>
            <a:r>
              <a:rPr lang="en-CA" dirty="0"/>
              <a:t>Do you have your passport? Touch it/show it.</a:t>
            </a:r>
            <a:endParaRPr lang="en-US" dirty="0"/>
          </a:p>
          <a:p>
            <a:pPr lvl="0"/>
            <a:r>
              <a:rPr lang="en-CA" dirty="0"/>
              <a:t>Did you return your key?</a:t>
            </a:r>
            <a:endParaRPr lang="en-US" dirty="0"/>
          </a:p>
          <a:p>
            <a:pPr lvl="0"/>
            <a:r>
              <a:rPr lang="en-CA" dirty="0"/>
              <a:t>Did you remember your charger for electronic devices?</a:t>
            </a:r>
            <a:endParaRPr lang="en-US" dirty="0"/>
          </a:p>
          <a:p>
            <a:pPr lvl="0"/>
            <a:r>
              <a:rPr lang="en-CA" dirty="0" smtClean="0"/>
              <a:t>Did </a:t>
            </a:r>
            <a:r>
              <a:rPr lang="en-CA" dirty="0"/>
              <a:t>you visit the restroom</a:t>
            </a:r>
            <a:r>
              <a:rPr lang="en-CA" dirty="0" smtClean="0"/>
              <a:t>?</a:t>
            </a:r>
          </a:p>
          <a:p>
            <a:pPr lvl="0"/>
            <a:endParaRPr lang="en-US" dirty="0"/>
          </a:p>
          <a:p>
            <a:r>
              <a:rPr lang="en-CA" b="1" dirty="0"/>
              <a:t>Currency Conversion Calculator </a:t>
            </a:r>
            <a:r>
              <a:rPr lang="en-US" dirty="0"/>
              <a:t> </a:t>
            </a:r>
            <a:endParaRPr lang="en-US" dirty="0" smtClean="0"/>
          </a:p>
          <a:p>
            <a:r>
              <a:rPr lang="de-DE" dirty="0" smtClean="0"/>
              <a:t>This </a:t>
            </a:r>
            <a:r>
              <a:rPr lang="de-DE" dirty="0"/>
              <a:t>website will allow you to print out a pocket sized currency conversion for all of the countries you are visiting!  </a:t>
            </a:r>
            <a:r>
              <a:rPr lang="de-DE" u="sng" dirty="0" smtClean="0">
                <a:hlinkClick r:id="rId2"/>
              </a:rPr>
              <a:t>http</a:t>
            </a:r>
            <a:r>
              <a:rPr lang="de-DE" u="sng" dirty="0">
                <a:hlinkClick r:id="rId2"/>
              </a:rPr>
              <a:t>://www.oanda.com/currency/converter</a:t>
            </a:r>
            <a:r>
              <a:rPr lang="de-DE" u="sng" dirty="0" smtClean="0">
                <a:hlinkClick r:id="rId2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87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The </a:t>
            </a:r>
            <a:r>
              <a:rPr lang="fr-CA" dirty="0" err="1" smtClean="0"/>
              <a:t>daily</a:t>
            </a:r>
            <a:r>
              <a:rPr lang="fr-CA" dirty="0" smtClean="0"/>
              <a:t> </a:t>
            </a:r>
            <a:r>
              <a:rPr lang="fr-CA" dirty="0" err="1" smtClean="0"/>
              <a:t>grind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Wake Up: Normally, your TD will suggest a wake up time (e.g. 7 am), which is normally 45 minutes before breakfast is available (e.g. 7:45 am), which is normally 45 minutes before the group needs to depart for the day’s activities (e.g. 8:30 am). </a:t>
            </a:r>
            <a:endParaRPr lang="en-CA" dirty="0" smtClean="0"/>
          </a:p>
          <a:p>
            <a:pPr lvl="0"/>
            <a:endParaRPr lang="en-US" dirty="0"/>
          </a:p>
          <a:p>
            <a:pPr lvl="0"/>
            <a:endParaRPr lang="en-CA" dirty="0" smtClean="0"/>
          </a:p>
          <a:p>
            <a:pPr lvl="0"/>
            <a:r>
              <a:rPr lang="en-CA" dirty="0" smtClean="0"/>
              <a:t>Students, </a:t>
            </a:r>
            <a:r>
              <a:rPr lang="en-CA" dirty="0"/>
              <a:t>who may be roomed in </a:t>
            </a:r>
            <a:r>
              <a:rPr lang="en-CA" dirty="0" smtClean="0"/>
              <a:t>pairs-quads</a:t>
            </a:r>
            <a:r>
              <a:rPr lang="en-CA" dirty="0"/>
              <a:t>, </a:t>
            </a:r>
            <a:r>
              <a:rPr lang="en-CA" dirty="0" smtClean="0"/>
              <a:t>could </a:t>
            </a:r>
            <a:r>
              <a:rPr lang="en-CA" dirty="0"/>
              <a:t>split who has a shower the night before, and who has a shower in the morning, or to set their alarms earlier to accommodate their need for time in the bathroom. 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4421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latin typeface="Times New Roman" charset="0"/>
                <a:ea typeface="+mj-ea"/>
                <a:cs typeface="Times New Roman" charset="0"/>
              </a:rPr>
              <a:t>Packing</a:t>
            </a:r>
            <a:endParaRPr lang="de-DE">
              <a:latin typeface="Times New Roman" charset="0"/>
              <a:ea typeface="+mj-ea"/>
              <a:cs typeface="Times New Roman" charset="0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Times New Roman" charset="0"/>
                <a:cs typeface="Times New Roman" charset="0"/>
              </a:rPr>
              <a:t>EF backpack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charset="0"/>
                <a:cs typeface="Times New Roman" charset="0"/>
              </a:rPr>
              <a:t>Carry on restrictions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charset="0"/>
                <a:cs typeface="Times New Roman" charset="0"/>
              </a:rPr>
              <a:t>Water bottles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charset="0"/>
                <a:cs typeface="Times New Roman" charset="0"/>
              </a:rPr>
              <a:t>One suitcase only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charset="0"/>
                <a:cs typeface="Times New Roman" charset="0"/>
              </a:rPr>
              <a:t>weather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charset="0"/>
                <a:cs typeface="Times New Roman" charset="0"/>
              </a:rPr>
              <a:t>layers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charset="0"/>
                <a:cs typeface="Times New Roman" charset="0"/>
              </a:rPr>
              <a:t>comfort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charset="0"/>
                <a:cs typeface="Times New Roman" charset="0"/>
              </a:rPr>
              <a:t>dress code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Times New Roman" charset="0"/>
                <a:cs typeface="Times New Roman" charset="0"/>
              </a:rPr>
              <a:t>Locks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Times New Roman" charset="0"/>
                <a:cs typeface="Times New Roman" charset="0"/>
              </a:rPr>
              <a:t>Please refer to baggage allowance on website: </a:t>
            </a:r>
            <a:r>
              <a:rPr lang="en-US" sz="2800" dirty="0" smtClean="0">
                <a:latin typeface="Times New Roman" charset="0"/>
                <a:cs typeface="Times New Roman" charset="0"/>
                <a:hlinkClick r:id="rId3"/>
              </a:rPr>
              <a:t>http://mrsharnack.weebly.com/eftours.html</a:t>
            </a:r>
            <a:endParaRPr lang="en-US" sz="2800" dirty="0" smtClean="0">
              <a:latin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endParaRPr lang="de-DE" sz="2800" dirty="0">
              <a:latin typeface="Times New Roman" charset="0"/>
              <a:cs typeface="Times New Roman" charset="0"/>
            </a:endParaRPr>
          </a:p>
        </p:txBody>
      </p:sp>
      <p:pic>
        <p:nvPicPr>
          <p:cNvPr id="14339" name="Picture 9" descr="http://www.hiusa.org/_i/hero_packin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3143250"/>
            <a:ext cx="4784725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4-02-11 at 9.28.25 PM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1" r="28831"/>
          <a:stretch/>
        </p:blipFill>
        <p:spPr>
          <a:xfrm>
            <a:off x="2195736" y="0"/>
            <a:ext cx="5040560" cy="6696820"/>
          </a:xfrm>
        </p:spPr>
      </p:pic>
    </p:spTree>
    <p:extLst>
      <p:ext uri="{BB962C8B-B14F-4D97-AF65-F5344CB8AC3E}">
        <p14:creationId xmlns:p14="http://schemas.microsoft.com/office/powerpoint/2010/main" val="79397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2792"/>
            <a:ext cx="7620000" cy="1143000"/>
          </a:xfrm>
        </p:spPr>
        <p:txBody>
          <a:bodyPr/>
          <a:lstStyle/>
          <a:p>
            <a:r>
              <a:rPr lang="en-US" dirty="0" smtClean="0"/>
              <a:t>STAIRS!</a:t>
            </a:r>
            <a:endParaRPr lang="en-CA" dirty="0"/>
          </a:p>
        </p:txBody>
      </p:sp>
      <p:pic>
        <p:nvPicPr>
          <p:cNvPr id="1026" name="Picture 2" descr="http://3.bp.blogspot.com/-n-sjJuPc9fY/UF352inoj8I/AAAAAAAAF1c/dF5lo5xqWDI/s1600/248522_416282401753091_1434279897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476672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9552" y="1556792"/>
            <a:ext cx="3657600" cy="4887392"/>
          </a:xfrm>
        </p:spPr>
        <p:txBody>
          <a:bodyPr/>
          <a:lstStyle/>
          <a:p>
            <a:r>
              <a:rPr lang="en-US" b="1" dirty="0" smtClean="0"/>
              <a:t>YOU</a:t>
            </a:r>
            <a:r>
              <a:rPr lang="en-US" dirty="0" smtClean="0"/>
              <a:t> will be carrying everything you bring. Up and down stairs…</a:t>
            </a:r>
            <a:r>
              <a:rPr lang="en-US" dirty="0" smtClean="0">
                <a:sym typeface="Wingdings" panose="05000000000000000000" pitchFamily="2" charset="2"/>
              </a:rPr>
              <a:t> Many European hotels do not have an elevator</a:t>
            </a:r>
          </a:p>
          <a:p>
            <a:pPr lvl="0"/>
            <a:r>
              <a:rPr lang="en-CA" dirty="0" smtClean="0"/>
              <a:t>When leaving the hotel we will stagger luggage </a:t>
            </a:r>
            <a:r>
              <a:rPr lang="en-CA" dirty="0"/>
              <a:t>being brought down by room at 5 minute intervals</a:t>
            </a:r>
            <a:r>
              <a:rPr lang="en-CA" dirty="0" smtClean="0"/>
              <a:t>. So we are on the bus, not in the stairs, when we need to depart.</a:t>
            </a:r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834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latin typeface="Times New Roman" charset="0"/>
                <a:ea typeface="+mj-ea"/>
                <a:cs typeface="Times New Roman" charset="0"/>
              </a:rPr>
              <a:t>Health &amp; Medication</a:t>
            </a:r>
            <a:endParaRPr lang="de-DE">
              <a:latin typeface="Times New Roman" charset="0"/>
              <a:ea typeface="+mj-ea"/>
              <a:cs typeface="Times New Roman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cs typeface="Times New Roman" charset="0"/>
              </a:rPr>
              <a:t>Pack meds in carry-on luggage in original container</a:t>
            </a:r>
          </a:p>
          <a:p>
            <a:r>
              <a:rPr lang="en-US" dirty="0">
                <a:latin typeface="Times New Roman" charset="0"/>
                <a:cs typeface="Times New Roman" charset="0"/>
              </a:rPr>
              <a:t>Time zone (+6)</a:t>
            </a:r>
          </a:p>
          <a:p>
            <a:r>
              <a:rPr lang="en-US" dirty="0">
                <a:latin typeface="Times New Roman" charset="0"/>
                <a:cs typeface="Times New Roman" charset="0"/>
              </a:rPr>
              <a:t>Motion sickness</a:t>
            </a:r>
          </a:p>
          <a:p>
            <a:r>
              <a:rPr lang="en-US" dirty="0" smtClean="0">
                <a:latin typeface="Times New Roman" charset="0"/>
                <a:cs typeface="Times New Roman" charset="0"/>
              </a:rPr>
              <a:t>Menstruation</a:t>
            </a:r>
          </a:p>
          <a:p>
            <a:pPr marL="114300" indent="0">
              <a:buNone/>
            </a:pPr>
            <a:endParaRPr lang="de-DE" dirty="0">
              <a:latin typeface="Times New Roman" charset="0"/>
              <a:cs typeface="Times New Roman" charset="0"/>
            </a:endParaRPr>
          </a:p>
        </p:txBody>
      </p:sp>
      <p:pic>
        <p:nvPicPr>
          <p:cNvPr id="16387" name="Picture 5" descr="http://www.nccde.org/woodlawn/home/fileuploads/images/heal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0"/>
            <a:ext cx="3725863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latin typeface="Times New Roman" charset="0"/>
                <a:ea typeface="+mj-ea"/>
                <a:cs typeface="Times New Roman" charset="0"/>
              </a:rPr>
              <a:t>Behaviour &amp; Etiquette</a:t>
            </a:r>
            <a:endParaRPr lang="de-DE">
              <a:latin typeface="Times New Roman" charset="0"/>
              <a:ea typeface="+mj-ea"/>
              <a:cs typeface="Times New Roman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4582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Times New Roman" charset="0"/>
                <a:cs typeface="Times New Roman" charset="0"/>
              </a:rPr>
              <a:t>Punctuality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charset="0"/>
                <a:cs typeface="Times New Roman" charset="0"/>
              </a:rPr>
              <a:t>Hotel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 New Roman" charset="0"/>
                <a:cs typeface="Times New Roman" charset="0"/>
              </a:rPr>
              <a:t>No opposite genders in rooms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 New Roman" charset="0"/>
                <a:cs typeface="Times New Roman" charset="0"/>
              </a:rPr>
              <a:t>Common area for social activities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 New Roman" charset="0"/>
                <a:cs typeface="Times New Roman" charset="0"/>
              </a:rPr>
              <a:t>Bed check/Lights out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charset="0"/>
                <a:cs typeface="Times New Roman" charset="0"/>
              </a:rPr>
              <a:t>Touring etiquette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 New Roman" charset="0"/>
                <a:cs typeface="Times New Roman" charset="0"/>
              </a:rPr>
              <a:t>Airplane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 New Roman" charset="0"/>
                <a:cs typeface="Times New Roman" charset="0"/>
              </a:rPr>
              <a:t>Hats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 New Roman" charset="0"/>
                <a:cs typeface="Times New Roman" charset="0"/>
              </a:rPr>
              <a:t>Cameras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 New Roman" charset="0"/>
                <a:cs typeface="Times New Roman" charset="0"/>
              </a:rPr>
              <a:t>Conduct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charset="0"/>
                <a:cs typeface="Times New Roman" charset="0"/>
              </a:rPr>
              <a:t>No smoking, alcohol*, drugs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charset="0"/>
                <a:cs typeface="Times New Roman" charset="0"/>
              </a:rPr>
              <a:t>Violators will be sent home at parents’ expense</a:t>
            </a:r>
          </a:p>
          <a:p>
            <a:pPr>
              <a:lnSpc>
                <a:spcPct val="90000"/>
              </a:lnSpc>
            </a:pPr>
            <a:endParaRPr lang="de-DE" sz="2800">
              <a:latin typeface="Times New Roman" charset="0"/>
              <a:cs typeface="Times New Roman" charset="0"/>
            </a:endParaRPr>
          </a:p>
        </p:txBody>
      </p:sp>
      <p:pic>
        <p:nvPicPr>
          <p:cNvPr id="18435" name="Picture 6" descr="http://static.howstuffworks.com/gif/ancient-civilizations-use-sundials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285875"/>
            <a:ext cx="2905125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CA" dirty="0" smtClean="0">
                <a:ea typeface="+mj-ea"/>
                <a:cs typeface="+mj-cs"/>
              </a:rPr>
              <a:t>A 1-Way Flight Home…</a:t>
            </a:r>
            <a:endParaRPr lang="fr-CA" dirty="0">
              <a:ea typeface="+mj-ea"/>
              <a:cs typeface="+mj-cs"/>
            </a:endParaRPr>
          </a:p>
        </p:txBody>
      </p:sp>
      <p:pic>
        <p:nvPicPr>
          <p:cNvPr id="21506" name="Content Placeholder 5" descr="Screen Shot 2014-02-10 at 9.24.34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6792" r="5357"/>
          <a:stretch>
            <a:fillRect/>
          </a:stretch>
        </p:blipFill>
        <p:spPr>
          <a:xfrm>
            <a:off x="457200" y="1925638"/>
            <a:ext cx="7620000" cy="4475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EF SWAG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 smtClean="0"/>
              <a:t>Backpacks</a:t>
            </a:r>
            <a:endParaRPr lang="fr-CA" dirty="0" smtClean="0"/>
          </a:p>
          <a:p>
            <a:r>
              <a:rPr lang="fr-CA" dirty="0" err="1" smtClean="0"/>
              <a:t>Travel</a:t>
            </a:r>
            <a:r>
              <a:rPr lang="fr-CA" dirty="0" smtClean="0"/>
              <a:t> </a:t>
            </a:r>
            <a:r>
              <a:rPr lang="fr-CA" dirty="0" err="1" smtClean="0"/>
              <a:t>booklets</a:t>
            </a:r>
            <a:endParaRPr lang="fr-CA" dirty="0" smtClean="0"/>
          </a:p>
          <a:p>
            <a:r>
              <a:rPr lang="fr-CA" dirty="0" smtClean="0"/>
              <a:t>Information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9345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Lunch Meetings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Lunch Meeting Thursday February 27</a:t>
            </a:r>
            <a:r>
              <a:rPr lang="en-CA" baseline="30000" dirty="0" smtClean="0"/>
              <a:t>th</a:t>
            </a:r>
            <a:r>
              <a:rPr lang="en-CA" dirty="0" smtClean="0"/>
              <a:t> and March 6</a:t>
            </a:r>
            <a:r>
              <a:rPr lang="en-CA" baseline="30000" dirty="0" smtClean="0"/>
              <a:t>th</a:t>
            </a:r>
            <a:r>
              <a:rPr lang="en-CA" dirty="0" smtClean="0"/>
              <a:t>  at the beginning of lunch in Mrs. </a:t>
            </a:r>
            <a:r>
              <a:rPr lang="en-CA" dirty="0" err="1" smtClean="0"/>
              <a:t>Harnack’s</a:t>
            </a:r>
            <a:r>
              <a:rPr lang="en-CA" dirty="0" smtClean="0"/>
              <a:t> room 2120</a:t>
            </a:r>
          </a:p>
          <a:p>
            <a:pPr lvl="1"/>
            <a:r>
              <a:rPr lang="en-CA" dirty="0" smtClean="0"/>
              <a:t>Last minute questions</a:t>
            </a:r>
          </a:p>
          <a:p>
            <a:pPr lvl="1"/>
            <a:r>
              <a:rPr lang="en-US" dirty="0" smtClean="0"/>
              <a:t>German and French 101 (Jung and </a:t>
            </a:r>
            <a:r>
              <a:rPr lang="en-US" dirty="0" err="1" smtClean="0"/>
              <a:t>Harnack</a:t>
            </a:r>
            <a:r>
              <a:rPr lang="en-US" dirty="0" smtClean="0"/>
              <a:t>)</a:t>
            </a:r>
            <a:endParaRPr lang="en-CA" dirty="0" smtClean="0"/>
          </a:p>
          <a:p>
            <a:pPr lvl="1"/>
            <a:r>
              <a:rPr lang="en-CA" dirty="0" smtClean="0"/>
              <a:t>Rooming</a:t>
            </a:r>
            <a:endParaRPr lang="en-CA" dirty="0" smtClean="0"/>
          </a:p>
          <a:p>
            <a:pPr lvl="1"/>
            <a:r>
              <a:rPr lang="en-CA" dirty="0" smtClean="0"/>
              <a:t>Hotel information and stickers for EF booklet</a:t>
            </a:r>
          </a:p>
          <a:p>
            <a:pPr lvl="1"/>
            <a:r>
              <a:rPr lang="en-CA" dirty="0" smtClean="0"/>
              <a:t>Fun Pre-trip bonding! </a:t>
            </a:r>
            <a:r>
              <a:rPr lang="en-CA" dirty="0" smtClean="0">
                <a:sym typeface="Wingdings"/>
              </a:rPr>
              <a:t>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4555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626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Times New Roman" charset="0"/>
                <a:ea typeface="+mj-ea"/>
                <a:cs typeface="Times New Roman" charset="0"/>
              </a:rPr>
              <a:t>Flights</a:t>
            </a:r>
            <a:endParaRPr lang="de-DE" dirty="0">
              <a:latin typeface="Times New Roman" charset="0"/>
              <a:ea typeface="+mj-ea"/>
              <a:cs typeface="Times New Roman" charset="0"/>
            </a:endParaRPr>
          </a:p>
        </p:txBody>
      </p:sp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773238"/>
            <a:ext cx="8429625" cy="4779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dirty="0" smtClean="0">
                <a:latin typeface="Times New Roman" charset="0"/>
                <a:cs typeface="Times New Roman" charset="0"/>
              </a:rPr>
              <a:t>Saturday, </a:t>
            </a:r>
            <a:r>
              <a:rPr lang="en-US" sz="2000" b="1" dirty="0">
                <a:latin typeface="Times New Roman" charset="0"/>
                <a:cs typeface="Times New Roman" charset="0"/>
              </a:rPr>
              <a:t>March 8, 2014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charset="0"/>
                <a:cs typeface="Times New Roman" charset="0"/>
              </a:rPr>
              <a:t>Meet in the front lobby of the school @ 3:00 p.m. and load bus with luggage. PASSPORT CHECK!</a:t>
            </a:r>
            <a:endParaRPr lang="en-US" dirty="0">
              <a:latin typeface="Times New Roman" charset="0"/>
              <a:cs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charset="0"/>
                <a:cs typeface="Times New Roman" charset="0"/>
              </a:rPr>
              <a:t>Sharp Bus to Airport departs BCI at @ 3:30 p.m. arrive @ 4:45 p.m.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charset="0"/>
                <a:cs typeface="Times New Roman" charset="0"/>
              </a:rPr>
              <a:t>Flight #848 Air Canada departs Toronto (Pearson) for London (Heathrow) at 8:20 </a:t>
            </a:r>
            <a:r>
              <a:rPr lang="en-US" dirty="0" err="1" smtClean="0">
                <a:latin typeface="Times New Roman" charset="0"/>
                <a:cs typeface="Times New Roman" charset="0"/>
              </a:rPr>
              <a:t>p.m</a:t>
            </a:r>
            <a:endParaRPr lang="en-US" dirty="0" smtClean="0">
              <a:latin typeface="Times New Roman" charset="0"/>
              <a:cs typeface="Times New Roman" charset="0"/>
            </a:endParaRPr>
          </a:p>
          <a:p>
            <a:pPr marL="411163" lvl="1" indent="0">
              <a:lnSpc>
                <a:spcPct val="90000"/>
              </a:lnSpc>
              <a:buNone/>
            </a:pPr>
            <a:endParaRPr lang="en-US" dirty="0" smtClean="0">
              <a:latin typeface="Times New Roman" charset="0"/>
              <a:cs typeface="Times New Roman" charset="0"/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latin typeface="Times New Roman" charset="0"/>
              <a:cs typeface="Times New Roman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Times New Roman" charset="0"/>
              <a:cs typeface="Times New Roman" charset="0"/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latin typeface="Times New Roman" charset="0"/>
              <a:cs typeface="Times New Roman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Times New Roman" charset="0"/>
              <a:cs typeface="Times New Roman" charset="0"/>
            </a:endParaRPr>
          </a:p>
          <a:p>
            <a:pPr marL="411163" lvl="1" indent="0">
              <a:lnSpc>
                <a:spcPct val="90000"/>
              </a:lnSpc>
              <a:buNone/>
            </a:pPr>
            <a:endParaRPr lang="en-US" dirty="0" smtClean="0">
              <a:latin typeface="Times New Roman" charset="0"/>
              <a:cs typeface="Times New Roman" charset="0"/>
            </a:endParaRP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b="1" dirty="0" smtClean="0">
                <a:latin typeface="Times New Roman" charset="0"/>
                <a:cs typeface="Times New Roman" charset="0"/>
              </a:rPr>
              <a:t>NB</a:t>
            </a:r>
            <a:r>
              <a:rPr lang="en-US" b="1" dirty="0">
                <a:latin typeface="Times New Roman" charset="0"/>
                <a:cs typeface="Times New Roman" charset="0"/>
              </a:rPr>
              <a:t>: </a:t>
            </a:r>
            <a:r>
              <a:rPr lang="en-US" dirty="0">
                <a:latin typeface="Times New Roman" charset="0"/>
                <a:cs typeface="Times New Roman" charset="0"/>
              </a:rPr>
              <a:t>Daylight Savings Time begins in Canada Sunday March 9 @ 2am; European Summer Time begins in Europe March 30</a:t>
            </a:r>
            <a:r>
              <a:rPr lang="en-US" baseline="30000" dirty="0">
                <a:latin typeface="Times New Roman" charset="0"/>
                <a:cs typeface="Times New Roman" charset="0"/>
              </a:rPr>
              <a:t>th</a:t>
            </a:r>
            <a:r>
              <a:rPr lang="en-US" dirty="0">
                <a:latin typeface="Times New Roman" charset="0"/>
                <a:cs typeface="Times New Roman" charset="0"/>
              </a:rPr>
              <a:t> @ 1am</a:t>
            </a:r>
          </a:p>
        </p:txBody>
      </p:sp>
      <p:pic>
        <p:nvPicPr>
          <p:cNvPr id="4099" name="Picture 7" descr="http://financial-report.info/wp-content/uploads/2010/07/Lufthans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88913"/>
            <a:ext cx="23209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 descr="http://www.theairlinehub.com/uploads/Air%20Canada%20B767%20C-FVNM%20larg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8913"/>
            <a:ext cx="2282825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1"/>
          <p:cNvSpPr txBox="1">
            <a:spLocks noChangeArrowheads="1"/>
          </p:cNvSpPr>
          <p:nvPr/>
        </p:nvSpPr>
        <p:spPr bwMode="auto">
          <a:xfrm>
            <a:off x="1208088" y="4908550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fr-CA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719534"/>
              </p:ext>
            </p:extLst>
          </p:nvPr>
        </p:nvGraphicFramePr>
        <p:xfrm>
          <a:off x="1043608" y="3933056"/>
          <a:ext cx="6912770" cy="1226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554"/>
                <a:gridCol w="1382554"/>
                <a:gridCol w="1382554"/>
                <a:gridCol w="1382554"/>
                <a:gridCol w="1382554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333333"/>
                          </a:solidFill>
                          <a:effectLst/>
                          <a:latin typeface="Arial"/>
                          <a:ea typeface="Calibri"/>
                        </a:rPr>
                        <a:t>Depart </a:t>
                      </a:r>
                      <a:endParaRPr lang="en-US" sz="1100" dirty="0">
                        <a:effectLst/>
                        <a:latin typeface="Arial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333333"/>
                          </a:solidFill>
                          <a:effectLst/>
                          <a:latin typeface="Arial"/>
                          <a:ea typeface="Calibri"/>
                        </a:rPr>
                        <a:t> Date</a:t>
                      </a:r>
                      <a:endParaRPr lang="en-US" sz="1100">
                        <a:effectLst/>
                        <a:latin typeface="Arial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333333"/>
                          </a:solidFill>
                          <a:effectLst/>
                          <a:latin typeface="Arial"/>
                          <a:ea typeface="Calibri"/>
                        </a:rPr>
                        <a:t>Time </a:t>
                      </a:r>
                      <a:endParaRPr lang="en-US" sz="1100" dirty="0">
                        <a:effectLst/>
                        <a:latin typeface="Arial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333333"/>
                          </a:solidFill>
                          <a:effectLst/>
                          <a:latin typeface="Arial"/>
                          <a:ea typeface="Calibri"/>
                        </a:rPr>
                        <a:t>City (airport) </a:t>
                      </a:r>
                      <a:endParaRPr lang="en-US" sz="1100">
                        <a:effectLst/>
                        <a:latin typeface="Arial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Flight Info</a:t>
                      </a:r>
                      <a:endParaRPr lang="en-US" sz="11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33333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333333"/>
                          </a:solidFill>
                          <a:effectLst/>
                          <a:latin typeface="Arial"/>
                          <a:ea typeface="Calibri"/>
                        </a:rPr>
                        <a:t>3/8/2014 </a:t>
                      </a:r>
                      <a:endParaRPr lang="en-US" sz="1100" dirty="0">
                        <a:effectLst/>
                        <a:latin typeface="Arial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33333"/>
                          </a:solidFill>
                          <a:effectLst/>
                          <a:latin typeface="Arial"/>
                          <a:ea typeface="Calibri"/>
                        </a:rPr>
                        <a:t>3/9/2014 </a:t>
                      </a:r>
                      <a:endParaRPr lang="en-US" sz="1100" dirty="0">
                        <a:effectLst/>
                        <a:latin typeface="Arial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33333"/>
                          </a:solidFill>
                          <a:effectLst/>
                          <a:latin typeface="Arial"/>
                          <a:ea typeface="Calibri"/>
                        </a:rPr>
                        <a:t>8:20 PM </a:t>
                      </a:r>
                      <a:endParaRPr lang="en-US" sz="1100" dirty="0">
                        <a:effectLst/>
                        <a:latin typeface="Arial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33333"/>
                          </a:solidFill>
                          <a:effectLst/>
                          <a:latin typeface="Arial"/>
                          <a:ea typeface="Calibri"/>
                        </a:rPr>
                        <a:t>8:25 AM </a:t>
                      </a:r>
                      <a:endParaRPr lang="en-US" sz="1100" dirty="0">
                        <a:effectLst/>
                        <a:latin typeface="Arial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33333"/>
                          </a:solidFill>
                          <a:effectLst/>
                          <a:latin typeface="Arial"/>
                          <a:ea typeface="Calibri"/>
                        </a:rPr>
                        <a:t>TORONTO - PEARSON INTERNAT'L </a:t>
                      </a:r>
                      <a:endParaRPr lang="en-US" sz="1100">
                        <a:effectLst/>
                        <a:latin typeface="Arial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33333"/>
                          </a:solidFill>
                          <a:effectLst/>
                          <a:latin typeface="Arial"/>
                          <a:ea typeface="Calibri"/>
                        </a:rPr>
                        <a:t>London (Heathrow) </a:t>
                      </a:r>
                      <a:endParaRPr lang="en-US" sz="1100">
                        <a:effectLst/>
                        <a:latin typeface="Arial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33333"/>
                          </a:solidFill>
                          <a:effectLst/>
                          <a:latin typeface="Arial"/>
                          <a:ea typeface="Calibri"/>
                        </a:rPr>
                        <a:t>Air Canada</a:t>
                      </a:r>
                      <a:endParaRPr lang="en-US" sz="1100" dirty="0">
                        <a:effectLst/>
                        <a:latin typeface="Arial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33333"/>
                          </a:solidFill>
                          <a:effectLst/>
                          <a:latin typeface="Arial"/>
                          <a:ea typeface="Calibri"/>
                        </a:rPr>
                        <a:t>Flight # 848 </a:t>
                      </a:r>
                      <a:endParaRPr lang="en-US" sz="1100" dirty="0">
                        <a:effectLst/>
                        <a:latin typeface="Arial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Questions?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6852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7620000" cy="5852120"/>
          </a:xfrm>
        </p:spPr>
        <p:txBody>
          <a:bodyPr/>
          <a:lstStyle/>
          <a:p>
            <a:r>
              <a:rPr lang="en-US" sz="2400" b="1" dirty="0" smtClean="0">
                <a:latin typeface="Times New Roman" charset="0"/>
                <a:cs typeface="Times New Roman" charset="0"/>
              </a:rPr>
              <a:t>Monday, March 17, 2014</a:t>
            </a:r>
          </a:p>
          <a:p>
            <a:r>
              <a:rPr lang="en-CA" sz="2400" dirty="0" smtClean="0">
                <a:latin typeface="Times New Roman" charset="0"/>
                <a:cs typeface="Times New Roman" charset="0"/>
              </a:rPr>
              <a:t>Coach bus departs hotel</a:t>
            </a:r>
          </a:p>
          <a:p>
            <a:r>
              <a:rPr lang="en-CA" sz="2400" dirty="0" smtClean="0">
                <a:latin typeface="Times New Roman" charset="0"/>
                <a:cs typeface="Times New Roman" charset="0"/>
              </a:rPr>
              <a:t>Lufthansa (Munich) flight #109 departs at 2p.m. for Frankfurt</a:t>
            </a:r>
          </a:p>
          <a:p>
            <a:r>
              <a:rPr lang="en-CA" sz="2400" dirty="0" smtClean="0">
                <a:latin typeface="Times New Roman" charset="0"/>
                <a:cs typeface="Times New Roman" charset="0"/>
              </a:rPr>
              <a:t>Air Canada (Frankfurt) flight #877 departs for Toronto (Pearson) at 5p.m. arriving 8:25p.m. (local time).</a:t>
            </a:r>
          </a:p>
          <a:p>
            <a:endParaRPr lang="en-CA" sz="2400" dirty="0" smtClean="0">
              <a:latin typeface="Times New Roman" charset="0"/>
              <a:cs typeface="Times New Roman" charset="0"/>
            </a:endParaRPr>
          </a:p>
          <a:p>
            <a:endParaRPr lang="en-CA" sz="2400" dirty="0" smtClean="0">
              <a:latin typeface="Times New Roman" charset="0"/>
              <a:cs typeface="Times New Roman" charset="0"/>
            </a:endParaRPr>
          </a:p>
          <a:p>
            <a:endParaRPr lang="en-CA" sz="2400" dirty="0" smtClean="0">
              <a:latin typeface="Times New Roman" charset="0"/>
              <a:cs typeface="Times New Roman" charset="0"/>
            </a:endParaRPr>
          </a:p>
          <a:p>
            <a:endParaRPr lang="en-CA" sz="2400" dirty="0" smtClean="0">
              <a:latin typeface="Times New Roman" charset="0"/>
              <a:cs typeface="Times New Roman" charset="0"/>
            </a:endParaRPr>
          </a:p>
          <a:p>
            <a:endParaRPr lang="en-CA" sz="2400" dirty="0" smtClean="0">
              <a:latin typeface="Times New Roman" charset="0"/>
              <a:cs typeface="Times New Roman" charset="0"/>
            </a:endParaRPr>
          </a:p>
          <a:p>
            <a:r>
              <a:rPr lang="en-CA" dirty="0" smtClean="0"/>
              <a:t>Sharp Bus pick up @ Pearson @ 9:15 p.m. arriving @ BCI @ 10:45 p.m. (fingers crossed!) **Telephone tree**</a:t>
            </a: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716020"/>
              </p:ext>
            </p:extLst>
          </p:nvPr>
        </p:nvGraphicFramePr>
        <p:xfrm>
          <a:off x="827584" y="3140968"/>
          <a:ext cx="6096000" cy="1927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333333"/>
                          </a:solidFill>
                          <a:effectLst/>
                          <a:latin typeface="Arial"/>
                          <a:ea typeface="Calibri"/>
                        </a:rPr>
                        <a:t>Return </a:t>
                      </a:r>
                      <a:endParaRPr lang="en-US" sz="1100" dirty="0">
                        <a:effectLst/>
                        <a:latin typeface="Arial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333333"/>
                          </a:solidFill>
                          <a:effectLst/>
                          <a:latin typeface="Arial"/>
                          <a:ea typeface="Calibri"/>
                        </a:rPr>
                        <a:t>Date</a:t>
                      </a:r>
                      <a:endParaRPr lang="en-US" sz="1100">
                        <a:effectLst/>
                        <a:latin typeface="Arial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333333"/>
                          </a:solidFill>
                          <a:effectLst/>
                          <a:latin typeface="Arial"/>
                          <a:ea typeface="Calibri"/>
                        </a:rPr>
                        <a:t> Time</a:t>
                      </a:r>
                      <a:endParaRPr lang="en-US" sz="1100">
                        <a:effectLst/>
                        <a:latin typeface="Arial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333333"/>
                          </a:solidFill>
                          <a:effectLst/>
                          <a:latin typeface="Arial"/>
                          <a:ea typeface="Calibri"/>
                        </a:rPr>
                        <a:t> City (airport)</a:t>
                      </a:r>
                      <a:endParaRPr lang="en-US" sz="1100">
                        <a:effectLst/>
                        <a:latin typeface="Arial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Flight Info</a:t>
                      </a:r>
                      <a:endParaRPr lang="en-US" sz="11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33333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333333"/>
                          </a:solidFill>
                          <a:effectLst/>
                          <a:latin typeface="Arial"/>
                          <a:ea typeface="Calibri"/>
                        </a:rPr>
                        <a:t>3/17/2014 </a:t>
                      </a:r>
                      <a:endParaRPr lang="en-US" sz="1100">
                        <a:effectLst/>
                        <a:latin typeface="Arial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33333"/>
                          </a:solidFill>
                          <a:effectLst/>
                          <a:latin typeface="Arial"/>
                          <a:ea typeface="Calibri"/>
                        </a:rPr>
                        <a:t>3/17/2014 </a:t>
                      </a:r>
                      <a:endParaRPr lang="en-US" sz="1100">
                        <a:effectLst/>
                        <a:latin typeface="Arial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33333"/>
                          </a:solidFill>
                          <a:effectLst/>
                          <a:latin typeface="Arial"/>
                          <a:ea typeface="Calibri"/>
                        </a:rPr>
                        <a:t>2:00 PM </a:t>
                      </a:r>
                      <a:endParaRPr lang="en-US" sz="1100">
                        <a:effectLst/>
                        <a:latin typeface="Arial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33333"/>
                          </a:solidFill>
                          <a:effectLst/>
                          <a:latin typeface="Arial"/>
                          <a:ea typeface="Calibri"/>
                        </a:rPr>
                        <a:t>3:05 PM </a:t>
                      </a:r>
                      <a:endParaRPr lang="en-US" sz="1100">
                        <a:effectLst/>
                        <a:latin typeface="Arial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33333"/>
                          </a:solidFill>
                          <a:effectLst/>
                          <a:latin typeface="Arial"/>
                          <a:ea typeface="Calibri"/>
                        </a:rPr>
                        <a:t>Munich </a:t>
                      </a:r>
                      <a:endParaRPr lang="en-US" sz="1100">
                        <a:effectLst/>
                        <a:latin typeface="Arial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33333"/>
                          </a:solidFill>
                          <a:effectLst/>
                          <a:latin typeface="Arial"/>
                          <a:ea typeface="Calibri"/>
                        </a:rPr>
                        <a:t>Frankfurt </a:t>
                      </a:r>
                      <a:endParaRPr lang="en-US" sz="1100">
                        <a:effectLst/>
                        <a:latin typeface="Arial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33333"/>
                          </a:solidFill>
                          <a:effectLst/>
                          <a:latin typeface="Arial"/>
                          <a:ea typeface="Calibri"/>
                        </a:rPr>
                        <a:t>Lufthansa</a:t>
                      </a:r>
                      <a:endParaRPr lang="en-US" sz="1100">
                        <a:effectLst/>
                        <a:latin typeface="Arial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33333"/>
                          </a:solidFill>
                          <a:effectLst/>
                          <a:latin typeface="Arial"/>
                          <a:ea typeface="Calibri"/>
                        </a:rPr>
                        <a:t>Flight # 109 </a:t>
                      </a:r>
                      <a:endParaRPr lang="en-US" sz="1100">
                        <a:effectLst/>
                        <a:latin typeface="Arial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33333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33333"/>
                          </a:solidFill>
                          <a:effectLst/>
                          <a:latin typeface="Arial"/>
                          <a:ea typeface="Calibri"/>
                        </a:rPr>
                        <a:t>3/17/2014 </a:t>
                      </a:r>
                      <a:endParaRPr lang="en-US" sz="1100">
                        <a:effectLst/>
                        <a:latin typeface="Arial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33333"/>
                          </a:solidFill>
                          <a:effectLst/>
                          <a:latin typeface="Arial"/>
                          <a:ea typeface="Calibri"/>
                        </a:rPr>
                        <a:t>3/17/2014 </a:t>
                      </a:r>
                      <a:endParaRPr lang="en-US" sz="1100">
                        <a:effectLst/>
                        <a:latin typeface="Arial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33333"/>
                          </a:solidFill>
                          <a:effectLst/>
                          <a:latin typeface="Arial"/>
                          <a:ea typeface="Calibri"/>
                        </a:rPr>
                        <a:t>5:00 PM </a:t>
                      </a:r>
                      <a:endParaRPr lang="en-US" sz="1100">
                        <a:effectLst/>
                        <a:latin typeface="Arial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33333"/>
                          </a:solidFill>
                          <a:effectLst/>
                          <a:latin typeface="Arial"/>
                          <a:ea typeface="Calibri"/>
                        </a:rPr>
                        <a:t>8:25 PM </a:t>
                      </a:r>
                      <a:endParaRPr lang="en-US" sz="1100">
                        <a:effectLst/>
                        <a:latin typeface="Arial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33333"/>
                          </a:solidFill>
                          <a:effectLst/>
                          <a:latin typeface="Arial"/>
                          <a:ea typeface="Calibri"/>
                        </a:rPr>
                        <a:t>Frankfurt </a:t>
                      </a:r>
                      <a:endParaRPr lang="en-US" sz="1100">
                        <a:effectLst/>
                        <a:latin typeface="Arial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33333"/>
                          </a:solidFill>
                          <a:effectLst/>
                          <a:latin typeface="Arial"/>
                          <a:ea typeface="Calibri"/>
                        </a:rPr>
                        <a:t>TORONTO - PEARSON INTERNAT'L </a:t>
                      </a:r>
                      <a:endParaRPr lang="en-US" sz="1100">
                        <a:effectLst/>
                        <a:latin typeface="Arial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33333"/>
                          </a:solidFill>
                          <a:effectLst/>
                          <a:latin typeface="Arial"/>
                          <a:ea typeface="Calibri"/>
                        </a:rPr>
                        <a:t>Air Canada</a:t>
                      </a:r>
                      <a:endParaRPr lang="en-US" sz="1100" dirty="0">
                        <a:effectLst/>
                        <a:latin typeface="Arial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33333"/>
                          </a:solidFill>
                          <a:effectLst/>
                          <a:latin typeface="Arial"/>
                          <a:ea typeface="Calibri"/>
                        </a:rPr>
                        <a:t>Flight # 877 </a:t>
                      </a:r>
                      <a:endParaRPr lang="en-US" sz="1100" dirty="0">
                        <a:effectLst/>
                        <a:latin typeface="Arial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508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Things</a:t>
            </a:r>
            <a:r>
              <a:rPr lang="fr-CA" dirty="0" smtClean="0"/>
              <a:t> for </a:t>
            </a:r>
            <a:r>
              <a:rPr lang="fr-CA" dirty="0" err="1" smtClean="0"/>
              <a:t>this</a:t>
            </a:r>
            <a:r>
              <a:rPr lang="fr-CA" dirty="0" smtClean="0"/>
              <a:t> meeting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fr-CA" b="1" dirty="0"/>
              <a:t>As per </a:t>
            </a:r>
            <a:r>
              <a:rPr lang="fr-CA" b="1" dirty="0" err="1"/>
              <a:t>our</a:t>
            </a:r>
            <a:r>
              <a:rPr lang="fr-CA" b="1" dirty="0"/>
              <a:t> last </a:t>
            </a:r>
            <a:r>
              <a:rPr lang="fr-CA" b="1" dirty="0" smtClean="0"/>
              <a:t>meeting…</a:t>
            </a:r>
            <a:endParaRPr lang="fr-CA" dirty="0"/>
          </a:p>
          <a:p>
            <a:endParaRPr lang="fr-CA" dirty="0"/>
          </a:p>
          <a:p>
            <a:r>
              <a:rPr lang="fr-CA" b="1" dirty="0" smtClean="0"/>
              <a:t>Copies </a:t>
            </a:r>
            <a:r>
              <a:rPr lang="fr-CA" b="1" dirty="0"/>
              <a:t>of </a:t>
            </a:r>
            <a:r>
              <a:rPr lang="fr-CA" b="1" dirty="0" err="1"/>
              <a:t>passport</a:t>
            </a:r>
            <a:r>
              <a:rPr lang="fr-CA" b="1" dirty="0"/>
              <a:t> in COLOUR x2</a:t>
            </a:r>
            <a:endParaRPr lang="fr-CA" dirty="0"/>
          </a:p>
          <a:p>
            <a:r>
              <a:rPr lang="fr-CA" b="1" dirty="0" err="1"/>
              <a:t>Medication</a:t>
            </a:r>
            <a:r>
              <a:rPr lang="fr-CA" b="1" dirty="0"/>
              <a:t> </a:t>
            </a:r>
            <a:r>
              <a:rPr lang="fr-CA" b="1" dirty="0" err="1"/>
              <a:t>Form</a:t>
            </a:r>
            <a:r>
              <a:rPr lang="fr-CA" b="1" dirty="0"/>
              <a:t> (copy of </a:t>
            </a:r>
            <a:r>
              <a:rPr lang="fr-CA" b="1" dirty="0" err="1"/>
              <a:t>rx</a:t>
            </a:r>
            <a:r>
              <a:rPr lang="fr-CA" b="1" dirty="0"/>
              <a:t>)</a:t>
            </a:r>
            <a:endParaRPr lang="fr-CA" dirty="0"/>
          </a:p>
          <a:p>
            <a:r>
              <a:rPr lang="fr-CA" b="1" dirty="0" err="1" smtClean="0"/>
              <a:t>Signed</a:t>
            </a:r>
            <a:r>
              <a:rPr lang="fr-CA" b="1" dirty="0" smtClean="0"/>
              <a:t> </a:t>
            </a:r>
            <a:r>
              <a:rPr lang="fr-CA" b="1" dirty="0"/>
              <a:t>permission </a:t>
            </a:r>
            <a:r>
              <a:rPr lang="fr-CA" b="1" dirty="0" err="1"/>
              <a:t>form</a:t>
            </a:r>
            <a:endParaRPr lang="fr-CA" dirty="0"/>
          </a:p>
          <a:p>
            <a:r>
              <a:rPr lang="fr-CA" b="1" dirty="0"/>
              <a:t>$75 cash (Canadian) to </a:t>
            </a:r>
            <a:r>
              <a:rPr lang="fr-CA" b="1" dirty="0" err="1"/>
              <a:t>cover</a:t>
            </a:r>
            <a:r>
              <a:rPr lang="fr-CA" b="1" dirty="0"/>
              <a:t> </a:t>
            </a:r>
            <a:r>
              <a:rPr lang="fr-CA" b="1" dirty="0" err="1"/>
              <a:t>tips</a:t>
            </a:r>
            <a:r>
              <a:rPr lang="fr-CA" b="1" dirty="0"/>
              <a:t> </a:t>
            </a:r>
            <a:r>
              <a:rPr lang="fr-CA" b="1" dirty="0" err="1"/>
              <a:t>during</a:t>
            </a:r>
            <a:r>
              <a:rPr lang="fr-CA" b="1" dirty="0"/>
              <a:t> the trip (</a:t>
            </a:r>
            <a:r>
              <a:rPr lang="fr-CA" b="1" dirty="0" err="1"/>
              <a:t>EFtour</a:t>
            </a:r>
            <a:r>
              <a:rPr lang="fr-CA" b="1" dirty="0"/>
              <a:t> guides and bus drivers)</a:t>
            </a:r>
            <a:endParaRPr lang="fr-CA" dirty="0"/>
          </a:p>
          <a:p>
            <a:r>
              <a:rPr lang="fr-CA" b="1" dirty="0"/>
              <a:t>A cheque made out to </a:t>
            </a:r>
            <a:r>
              <a:rPr lang="fr-CA" b="1" dirty="0" err="1"/>
              <a:t>Bluevale</a:t>
            </a:r>
            <a:r>
              <a:rPr lang="fr-CA" b="1" dirty="0"/>
              <a:t> C.I. to </a:t>
            </a:r>
            <a:r>
              <a:rPr lang="fr-CA" b="1" dirty="0" err="1"/>
              <a:t>cover</a:t>
            </a:r>
            <a:r>
              <a:rPr lang="fr-CA" b="1" dirty="0"/>
              <a:t> the </a:t>
            </a:r>
            <a:r>
              <a:rPr lang="fr-CA" b="1" dirty="0" err="1"/>
              <a:t>travel</a:t>
            </a:r>
            <a:r>
              <a:rPr lang="fr-CA" b="1" dirty="0"/>
              <a:t> </a:t>
            </a:r>
            <a:r>
              <a:rPr lang="fr-CA" b="1" dirty="0" err="1"/>
              <a:t>expenses</a:t>
            </a:r>
            <a:r>
              <a:rPr lang="fr-CA" b="1" dirty="0"/>
              <a:t> to and </a:t>
            </a:r>
            <a:r>
              <a:rPr lang="fr-CA" b="1" dirty="0" err="1"/>
              <a:t>from</a:t>
            </a:r>
            <a:r>
              <a:rPr lang="fr-CA" b="1" dirty="0"/>
              <a:t> Pearson Int. </a:t>
            </a:r>
            <a:r>
              <a:rPr lang="fr-CA" b="1" dirty="0" err="1"/>
              <a:t>Airport</a:t>
            </a:r>
            <a:r>
              <a:rPr lang="fr-CA" b="1" dirty="0"/>
              <a:t>= $42 TOTAL for return trip </a:t>
            </a:r>
            <a:r>
              <a:rPr lang="fr-CA" b="1" dirty="0" err="1"/>
              <a:t>using</a:t>
            </a:r>
            <a:r>
              <a:rPr lang="fr-CA" b="1" dirty="0"/>
              <a:t> Sharp Bus </a:t>
            </a:r>
            <a:r>
              <a:rPr lang="fr-CA" b="1" dirty="0" err="1"/>
              <a:t>Lines</a:t>
            </a:r>
            <a:r>
              <a:rPr lang="fr-CA" b="1" dirty="0"/>
              <a:t>. (If </a:t>
            </a:r>
            <a:r>
              <a:rPr lang="fr-CA" b="1" dirty="0" err="1"/>
              <a:t>there</a:t>
            </a:r>
            <a:r>
              <a:rPr lang="fr-CA" b="1" dirty="0"/>
              <a:t> are </a:t>
            </a:r>
            <a:r>
              <a:rPr lang="fr-CA" b="1" dirty="0" err="1"/>
              <a:t>any</a:t>
            </a:r>
            <a:r>
              <a:rPr lang="fr-CA" b="1" dirty="0"/>
              <a:t> flight </a:t>
            </a:r>
            <a:r>
              <a:rPr lang="fr-CA" b="1" dirty="0" err="1"/>
              <a:t>delays</a:t>
            </a:r>
            <a:r>
              <a:rPr lang="fr-CA" b="1" dirty="0"/>
              <a:t> or </a:t>
            </a:r>
            <a:r>
              <a:rPr lang="fr-CA" b="1" dirty="0" err="1"/>
              <a:t>cancellations</a:t>
            </a:r>
            <a:r>
              <a:rPr lang="fr-CA" b="1" dirty="0"/>
              <a:t>, </a:t>
            </a:r>
            <a:r>
              <a:rPr lang="fr-CA" b="1" dirty="0" err="1"/>
              <a:t>this</a:t>
            </a:r>
            <a:r>
              <a:rPr lang="fr-CA" b="1" dirty="0"/>
              <a:t> </a:t>
            </a:r>
            <a:r>
              <a:rPr lang="fr-CA" b="1" dirty="0" err="1"/>
              <a:t>amount</a:t>
            </a:r>
            <a:r>
              <a:rPr lang="fr-CA" b="1" dirty="0"/>
              <a:t> </a:t>
            </a:r>
            <a:r>
              <a:rPr lang="fr-CA" b="1" dirty="0" err="1"/>
              <a:t>may</a:t>
            </a:r>
            <a:r>
              <a:rPr lang="fr-CA" b="1" dirty="0"/>
              <a:t> </a:t>
            </a:r>
            <a:r>
              <a:rPr lang="fr-CA" b="1" dirty="0" err="1"/>
              <a:t>need</a:t>
            </a:r>
            <a:r>
              <a:rPr lang="fr-CA" b="1" dirty="0"/>
              <a:t> to </a:t>
            </a:r>
            <a:r>
              <a:rPr lang="fr-CA" b="1" dirty="0" err="1"/>
              <a:t>be</a:t>
            </a:r>
            <a:r>
              <a:rPr lang="fr-CA" b="1" dirty="0"/>
              <a:t> </a:t>
            </a:r>
            <a:r>
              <a:rPr lang="fr-CA" b="1" dirty="0" err="1"/>
              <a:t>adjusted</a:t>
            </a:r>
            <a:r>
              <a:rPr lang="fr-CA" b="1" dirty="0"/>
              <a:t>)</a:t>
            </a:r>
            <a:endParaRPr lang="fr-CA" dirty="0"/>
          </a:p>
          <a:p>
            <a:r>
              <a:rPr lang="fr-CA" b="1" dirty="0" err="1"/>
              <a:t>Any</a:t>
            </a:r>
            <a:r>
              <a:rPr lang="fr-CA" b="1" dirty="0"/>
              <a:t> questions </a:t>
            </a:r>
            <a:r>
              <a:rPr lang="fr-CA" b="1" dirty="0" err="1"/>
              <a:t>you</a:t>
            </a:r>
            <a:r>
              <a:rPr lang="fr-CA" b="1" dirty="0"/>
              <a:t> </a:t>
            </a:r>
            <a:r>
              <a:rPr lang="fr-CA" b="1" dirty="0" err="1"/>
              <a:t>may</a:t>
            </a:r>
            <a:r>
              <a:rPr lang="fr-CA" b="1" dirty="0"/>
              <a:t> </a:t>
            </a:r>
            <a:r>
              <a:rPr lang="fr-CA" b="1" dirty="0" err="1"/>
              <a:t>still</a:t>
            </a:r>
            <a:r>
              <a:rPr lang="fr-CA" b="1" dirty="0"/>
              <a:t> have!	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1878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latin typeface="Times New Roman" charset="0"/>
                <a:ea typeface="+mj-ea"/>
                <a:cs typeface="Times New Roman" charset="0"/>
              </a:rPr>
              <a:t>EF &amp; Airline Contacts</a:t>
            </a:r>
            <a:endParaRPr lang="de-DE">
              <a:latin typeface="Times New Roman" charset="0"/>
              <a:ea typeface="+mj-ea"/>
              <a:cs typeface="Times New Roman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52513"/>
            <a:ext cx="7772400" cy="58054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Times New Roman" charset="0"/>
                <a:cs typeface="Times New Roman" charset="0"/>
              </a:rPr>
              <a:t>EF Educational Tours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latin typeface="Times New Roman" charset="0"/>
                <a:cs typeface="Times New Roman" charset="0"/>
              </a:rPr>
              <a:t>	1-800-263-2806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latin typeface="Times New Roman" charset="0"/>
                <a:cs typeface="Times New Roman" charset="0"/>
              </a:rPr>
              <a:t>	www.eftours.ca	</a:t>
            </a:r>
          </a:p>
          <a:p>
            <a:pPr>
              <a:lnSpc>
                <a:spcPct val="90000"/>
              </a:lnSpc>
            </a:pPr>
            <a:endParaRPr lang="en-US" sz="2400">
              <a:latin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400">
                <a:latin typeface="Times New Roman" charset="0"/>
                <a:cs typeface="Times New Roman" charset="0"/>
              </a:rPr>
              <a:t>Air Canada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latin typeface="Times New Roman" charset="0"/>
                <a:cs typeface="Times New Roman" charset="0"/>
              </a:rPr>
              <a:t>	1-</a:t>
            </a:r>
            <a:r>
              <a:rPr lang="en-CA" sz="2400">
                <a:latin typeface="Times New Roman" charset="0"/>
                <a:cs typeface="Times New Roman" charset="0"/>
              </a:rPr>
              <a:t>800-630-3299</a:t>
            </a:r>
            <a:br>
              <a:rPr lang="en-CA" sz="2400">
                <a:latin typeface="Times New Roman" charset="0"/>
                <a:cs typeface="Times New Roman" charset="0"/>
              </a:rPr>
            </a:br>
            <a:r>
              <a:rPr lang="en-CA" sz="2400">
                <a:latin typeface="Times New Roman" charset="0"/>
                <a:cs typeface="Times New Roman" charset="0"/>
              </a:rPr>
              <a:t>1-888-247-2262</a:t>
            </a:r>
            <a:endParaRPr lang="en-US" sz="2400">
              <a:latin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>
              <a:latin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400">
                <a:latin typeface="Times New Roman" charset="0"/>
                <a:cs typeface="Times New Roman" charset="0"/>
              </a:rPr>
              <a:t>Lufthansa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latin typeface="Times New Roman" charset="0"/>
                <a:cs typeface="Times New Roman" charset="0"/>
              </a:rPr>
              <a:t>	1-800-563-5954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>
              <a:latin typeface="Times New Roman" charset="0"/>
              <a:cs typeface="Times New Roman" charset="0"/>
            </a:endParaRPr>
          </a:p>
        </p:txBody>
      </p:sp>
      <p:pic>
        <p:nvPicPr>
          <p:cNvPr id="6147" name="Picture 5" descr="http://www.daytravel.it/foto/news/aprile05/lufthansa-log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860800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http://www.simulconference.com/ASCD/2003/images/veh_sm/efe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052513"/>
            <a:ext cx="16891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 descr="http://logok.org/wp-content/uploads/2010/07/Star_Alliance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789363"/>
            <a:ext cx="202247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 descr="http://couponchristine.com/wp-content/uploads/2012/04/AirCanada2.coolcanucks.ca_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636838"/>
            <a:ext cx="12096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>
                <a:latin typeface="Times New Roman" charset="0"/>
                <a:ea typeface="+mj-ea"/>
                <a:cs typeface="Times New Roman" charset="0"/>
              </a:rPr>
              <a:t>Keeping in Touch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95288" y="1981200"/>
            <a:ext cx="5472112" cy="41148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3000" dirty="0">
                <a:latin typeface="Times New Roman" charset="0"/>
                <a:ea typeface="+mn-ea"/>
                <a:cs typeface="Times New Roman" charset="0"/>
              </a:rPr>
              <a:t>Phone tree for emergencies, change in itinerary, arrival at home March </a:t>
            </a:r>
            <a:r>
              <a:rPr lang="en-CA" sz="3000" dirty="0" smtClean="0">
                <a:latin typeface="Times New Roman" charset="0"/>
                <a:ea typeface="+mn-ea"/>
                <a:cs typeface="Times New Roman" charset="0"/>
              </a:rPr>
              <a:t>17</a:t>
            </a:r>
            <a:r>
              <a:rPr lang="en-CA" sz="3000" baseline="30000" dirty="0" smtClean="0">
                <a:latin typeface="Times New Roman" charset="0"/>
                <a:ea typeface="+mn-ea"/>
                <a:cs typeface="Times New Roman" charset="0"/>
              </a:rPr>
              <a:t>th  </a:t>
            </a:r>
            <a:r>
              <a:rPr lang="en-CA" sz="3000" dirty="0" smtClean="0">
                <a:latin typeface="Times New Roman" charset="0"/>
                <a:ea typeface="+mn-ea"/>
                <a:cs typeface="Times New Roman" charset="0"/>
              </a:rPr>
              <a:t>**Please verify number tonight**</a:t>
            </a:r>
            <a:endParaRPr lang="en-CA" sz="3000" baseline="30000" dirty="0" smtClean="0">
              <a:latin typeface="Times New Roman" charset="0"/>
              <a:ea typeface="+mn-ea"/>
              <a:cs typeface="Times New Roman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3000" dirty="0" smtClean="0">
                <a:latin typeface="Times New Roman" charset="0"/>
                <a:ea typeface="+mn-ea"/>
                <a:cs typeface="Times New Roman" charset="0"/>
              </a:rPr>
              <a:t>EF </a:t>
            </a:r>
            <a:r>
              <a:rPr lang="en-CA" sz="3000" dirty="0">
                <a:latin typeface="Times New Roman" charset="0"/>
                <a:ea typeface="+mn-ea"/>
                <a:cs typeface="Times New Roman" charset="0"/>
              </a:rPr>
              <a:t>Toronto: 1-800-263-2806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3000" dirty="0">
                <a:latin typeface="Times New Roman" charset="0"/>
                <a:ea typeface="+mn-ea"/>
                <a:cs typeface="Times New Roman" charset="0"/>
              </a:rPr>
              <a:t>Phone </a:t>
            </a:r>
            <a:r>
              <a:rPr lang="en-CA" sz="3000" dirty="0" smtClean="0">
                <a:latin typeface="Times New Roman" charset="0"/>
                <a:ea typeface="+mn-ea"/>
                <a:cs typeface="Times New Roman" charset="0"/>
              </a:rPr>
              <a:t>cards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3000" dirty="0">
                <a:latin typeface="Times New Roman" charset="0"/>
                <a:ea typeface="+mn-ea"/>
                <a:cs typeface="Times New Roman" charset="0"/>
                <a:hlinkClick r:id="rId2"/>
              </a:rPr>
              <a:t>http://mrsharnack.weebly.com/</a:t>
            </a:r>
            <a:r>
              <a:rPr lang="en-CA" sz="3000" dirty="0" smtClean="0">
                <a:latin typeface="Times New Roman" charset="0"/>
                <a:ea typeface="+mn-ea"/>
                <a:cs typeface="Times New Roman" charset="0"/>
                <a:hlinkClick r:id="rId2"/>
              </a:rPr>
              <a:t>eftours.html</a:t>
            </a:r>
            <a:endParaRPr lang="en-CA" sz="3000" dirty="0" smtClean="0">
              <a:latin typeface="Times New Roman" charset="0"/>
              <a:ea typeface="+mn-ea"/>
              <a:cs typeface="Times New Roman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3000" dirty="0" smtClean="0">
                <a:latin typeface="Times New Roman" charset="0"/>
                <a:ea typeface="+mn-ea"/>
                <a:cs typeface="Times New Roman" charset="0"/>
                <a:hlinkClick r:id="rId3"/>
              </a:rPr>
              <a:t>https://twitter.com/BCItours</a:t>
            </a:r>
            <a:endParaRPr lang="en-CA" sz="3000" dirty="0" smtClean="0">
              <a:latin typeface="Times New Roman" charset="0"/>
              <a:ea typeface="+mn-ea"/>
              <a:cs typeface="Times New Roman" charset="0"/>
            </a:endParaRPr>
          </a:p>
          <a:p>
            <a:pPr marL="640080"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2800" dirty="0" smtClean="0">
                <a:latin typeface="Times New Roman" charset="0"/>
                <a:ea typeface="+mn-ea"/>
                <a:cs typeface="Times New Roman" charset="0"/>
              </a:rPr>
              <a:t>Follow on twitter @</a:t>
            </a:r>
            <a:r>
              <a:rPr lang="en-CA" sz="2800" dirty="0" err="1" smtClean="0">
                <a:latin typeface="Times New Roman" charset="0"/>
                <a:ea typeface="+mn-ea"/>
                <a:cs typeface="Times New Roman" charset="0"/>
              </a:rPr>
              <a:t>BCItours</a:t>
            </a:r>
            <a:endParaRPr lang="en-CA" sz="2800" dirty="0" smtClean="0">
              <a:latin typeface="Times New Roman" charset="0"/>
              <a:ea typeface="+mn-ea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latin typeface="Times New Roman" charset="0"/>
                <a:ea typeface="+mj-ea"/>
                <a:cs typeface="Times New Roman" charset="0"/>
              </a:rPr>
              <a:t>Hotels</a:t>
            </a:r>
            <a:endParaRPr lang="de-DE">
              <a:latin typeface="Times New Roman" charset="0"/>
              <a:ea typeface="+mj-ea"/>
              <a:cs typeface="Times New Roman" charset="0"/>
            </a:endParaRPr>
          </a:p>
        </p:txBody>
      </p:sp>
      <p:sp>
        <p:nvSpPr>
          <p:cNvPr id="9218" name="Rectangle 6"/>
          <p:cNvSpPr>
            <a:spLocks noChangeArrowheads="1"/>
          </p:cNvSpPr>
          <p:nvPr/>
        </p:nvSpPr>
        <p:spPr bwMode="auto">
          <a:xfrm>
            <a:off x="-131763" y="2257425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9219" name="Rectangle 5">
            <a:hlinkClick r:id="rId3" tooltip="Hotel Ca’ di Valle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de-DE" sz="200"/>
          </a:p>
          <a:p>
            <a:pPr eaLnBrk="0" hangingPunct="0"/>
            <a:endParaRPr lang="de-DE"/>
          </a:p>
        </p:txBody>
      </p:sp>
      <p:sp>
        <p:nvSpPr>
          <p:cNvPr id="9220" name="Rectangle 6">
            <a:hlinkClick r:id="rId3" tooltip="Hotel Ca’ di Valle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de-DE" sz="200"/>
          </a:p>
          <a:p>
            <a:pPr eaLnBrk="0" hangingPunct="0"/>
            <a:endParaRPr lang="de-DE"/>
          </a:p>
        </p:txBody>
      </p:sp>
      <p:sp>
        <p:nvSpPr>
          <p:cNvPr id="922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>
                <a:latin typeface="Calibri" charset="0"/>
              </a:rPr>
              <a:t>We will provide hotel information ASAP</a:t>
            </a:r>
          </a:p>
          <a:p>
            <a:r>
              <a:rPr lang="fr-CA">
                <a:latin typeface="Calibri" charset="0"/>
              </a:rPr>
              <a:t>Students will have hotel information address   « stickers » to add to their EF Education First booklets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latin typeface="Times New Roman" charset="0"/>
                <a:ea typeface="+mj-ea"/>
                <a:cs typeface="Times New Roman" charset="0"/>
              </a:rPr>
              <a:t>Budget</a:t>
            </a:r>
            <a:endParaRPr lang="de-DE">
              <a:latin typeface="Times New Roman" charset="0"/>
              <a:ea typeface="+mj-ea"/>
              <a:cs typeface="Times New Roman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5626968" cy="540067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Times New Roman" charset="0"/>
                <a:ea typeface="+mn-ea"/>
                <a:cs typeface="Times New Roman" charset="0"/>
              </a:rPr>
              <a:t>Exchange c. $50 into </a:t>
            </a:r>
            <a:r>
              <a:rPr lang="en-US" sz="2400" dirty="0" smtClean="0">
                <a:latin typeface="Times New Roman" charset="0"/>
                <a:ea typeface="+mn-ea"/>
                <a:cs typeface="Times New Roman" charset="0"/>
              </a:rPr>
              <a:t>Pound/Euro</a:t>
            </a:r>
            <a:endParaRPr lang="en-US" sz="2400" dirty="0">
              <a:latin typeface="Times New Roman" charset="0"/>
              <a:ea typeface="+mn-ea"/>
              <a:cs typeface="Times New Roman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Times New Roman" charset="0"/>
                <a:ea typeface="+mn-ea"/>
                <a:cs typeface="Times New Roman" charset="0"/>
              </a:rPr>
              <a:t>Debit/Credit cards</a:t>
            </a:r>
          </a:p>
          <a:p>
            <a:pPr marL="640080"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Times New Roman" charset="0"/>
                <a:ea typeface="+mn-ea"/>
                <a:cs typeface="Times New Roman" charset="0"/>
              </a:rPr>
              <a:t>Call </a:t>
            </a:r>
            <a:r>
              <a:rPr lang="en-US" sz="2400" dirty="0" smtClean="0">
                <a:latin typeface="Times New Roman" charset="0"/>
                <a:ea typeface="+mn-ea"/>
                <a:cs typeface="Times New Roman" charset="0"/>
              </a:rPr>
              <a:t>ahead</a:t>
            </a:r>
          </a:p>
          <a:p>
            <a:pPr marL="640080"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Times New Roman" charset="0"/>
                <a:ea typeface="+mn-ea"/>
                <a:cs typeface="Times New Roman" charset="0"/>
              </a:rPr>
              <a:t>Have 4 digit pin</a:t>
            </a:r>
            <a:endParaRPr lang="en-US" sz="2400" dirty="0">
              <a:latin typeface="Times New Roman" charset="0"/>
              <a:ea typeface="+mn-ea"/>
              <a:cs typeface="Times New Roman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Times New Roman" charset="0"/>
                <a:ea typeface="+mn-ea"/>
                <a:cs typeface="Times New Roman" charset="0"/>
              </a:rPr>
              <a:t>(Traveller’s </a:t>
            </a:r>
            <a:r>
              <a:rPr lang="en-US" sz="2400" dirty="0" err="1" smtClean="0">
                <a:latin typeface="Times New Roman" charset="0"/>
                <a:ea typeface="+mn-ea"/>
                <a:cs typeface="Times New Roman" charset="0"/>
              </a:rPr>
              <a:t>cheques</a:t>
            </a:r>
            <a:r>
              <a:rPr lang="en-US" sz="2400" dirty="0" smtClean="0">
                <a:latin typeface="Times New Roman" charset="0"/>
                <a:ea typeface="+mn-ea"/>
                <a:cs typeface="Times New Roman" charset="0"/>
              </a:rPr>
              <a:t>)</a:t>
            </a:r>
            <a:endParaRPr lang="en-US" sz="2400" dirty="0">
              <a:latin typeface="Times New Roman" charset="0"/>
              <a:ea typeface="+mn-ea"/>
              <a:cs typeface="Times New Roman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Times New Roman" charset="0"/>
                <a:ea typeface="+mn-ea"/>
                <a:cs typeface="Times New Roman" charset="0"/>
              </a:rPr>
              <a:t>25£ Pound for London Eye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Times New Roman" charset="0"/>
                <a:ea typeface="+mn-ea"/>
                <a:cs typeface="Times New Roman" charset="0"/>
              </a:rPr>
              <a:t>35€ for </a:t>
            </a:r>
            <a:r>
              <a:rPr lang="en-US" sz="2400" dirty="0" err="1" smtClean="0">
                <a:latin typeface="Times New Roman" charset="0"/>
                <a:ea typeface="+mn-ea"/>
                <a:cs typeface="Times New Roman" charset="0"/>
              </a:rPr>
              <a:t>Montmatre</a:t>
            </a:r>
            <a:r>
              <a:rPr lang="en-US" sz="2400" dirty="0" smtClean="0">
                <a:latin typeface="Times New Roman" charset="0"/>
                <a:ea typeface="+mn-ea"/>
                <a:cs typeface="Times New Roman" charset="0"/>
              </a:rPr>
              <a:t>/Paris Evening Tour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Times New Roman" charset="0"/>
                <a:ea typeface="+mn-ea"/>
                <a:cs typeface="Times New Roman" charset="0"/>
              </a:rPr>
              <a:t>30</a:t>
            </a:r>
            <a:r>
              <a:rPr lang="en-US" sz="2400" dirty="0">
                <a:latin typeface="Times New Roman" charset="0"/>
                <a:cs typeface="Times New Roman" charset="0"/>
              </a:rPr>
              <a:t>€ </a:t>
            </a:r>
            <a:r>
              <a:rPr lang="en-US" sz="2400" dirty="0" smtClean="0">
                <a:latin typeface="Times New Roman" charset="0"/>
                <a:cs typeface="Times New Roman" charset="0"/>
              </a:rPr>
              <a:t> for additional added tour experience</a:t>
            </a:r>
            <a:endParaRPr lang="en-US" sz="2400" dirty="0" smtClean="0">
              <a:latin typeface="Times New Roman" charset="0"/>
              <a:ea typeface="+mn-ea"/>
              <a:cs typeface="Times New Roman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Times New Roman" charset="0"/>
                <a:ea typeface="+mn-ea"/>
                <a:cs typeface="Times New Roman" charset="0"/>
              </a:rPr>
              <a:t>Travel safely with money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/>
              <a:t>A </a:t>
            </a:r>
            <a:r>
              <a:rPr lang="de-DE" dirty="0" err="1"/>
              <a:t>money</a:t>
            </a:r>
            <a:r>
              <a:rPr lang="de-DE" dirty="0"/>
              <a:t> </a:t>
            </a:r>
            <a:r>
              <a:rPr lang="de-DE" dirty="0" err="1"/>
              <a:t>pouch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neck </a:t>
            </a:r>
            <a:r>
              <a:rPr lang="de-DE" dirty="0" err="1"/>
              <a:t>pouch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best</a:t>
            </a:r>
            <a:r>
              <a:rPr lang="de-DE" dirty="0"/>
              <a:t> </a:t>
            </a:r>
            <a:r>
              <a:rPr lang="de-DE" dirty="0" err="1"/>
              <a:t>way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carry </a:t>
            </a:r>
            <a:r>
              <a:rPr lang="de-DE" dirty="0" err="1"/>
              <a:t>money</a:t>
            </a:r>
            <a:r>
              <a:rPr lang="de-DE" dirty="0"/>
              <a:t>. </a:t>
            </a:r>
            <a:endParaRPr lang="en-US" dirty="0" smtClean="0">
              <a:latin typeface="Times New Roman" charset="0"/>
              <a:ea typeface="+mn-ea"/>
              <a:cs typeface="Times New Roman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Times New Roman" charset="0"/>
                <a:ea typeface="+mn-ea"/>
                <a:cs typeface="Times New Roman" charset="0"/>
              </a:rPr>
              <a:t>Canada </a:t>
            </a:r>
            <a:r>
              <a:rPr lang="en-US" sz="2400" dirty="0">
                <a:latin typeface="Times New Roman" charset="0"/>
                <a:ea typeface="+mn-ea"/>
                <a:cs typeface="Times New Roman" charset="0"/>
              </a:rPr>
              <a:t>Customs Declaration Card</a:t>
            </a:r>
          </a:p>
          <a:p>
            <a:pPr marL="640080"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Times New Roman" charset="0"/>
                <a:ea typeface="+mn-ea"/>
                <a:cs typeface="Times New Roman" charset="0"/>
              </a:rPr>
              <a:t>$800 limit incl. Alcohol* &amp; </a:t>
            </a:r>
            <a:r>
              <a:rPr lang="en-US" sz="2400" dirty="0" smtClean="0">
                <a:latin typeface="Times New Roman" charset="0"/>
                <a:ea typeface="+mn-ea"/>
                <a:cs typeface="Times New Roman" charset="0"/>
              </a:rPr>
              <a:t>Tobacco*</a:t>
            </a:r>
            <a:endParaRPr lang="en-US" sz="2400" dirty="0">
              <a:latin typeface="Times New Roman" charset="0"/>
              <a:ea typeface="+mn-ea"/>
              <a:cs typeface="Times New Roman" charset="0"/>
            </a:endParaRPr>
          </a:p>
          <a:p>
            <a:pPr marL="640080"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Times New Roman" charset="0"/>
                <a:ea typeface="+mn-ea"/>
                <a:cs typeface="Times New Roman" charset="0"/>
              </a:rPr>
              <a:t>Keep track of receipts</a:t>
            </a:r>
            <a:endParaRPr lang="de-DE" sz="2400" dirty="0">
              <a:latin typeface="Times New Roman" charset="0"/>
              <a:ea typeface="+mn-ea"/>
              <a:cs typeface="Times New Roman" charset="0"/>
            </a:endParaRPr>
          </a:p>
        </p:txBody>
      </p:sp>
      <p:pic>
        <p:nvPicPr>
          <p:cNvPr id="11267" name="Picture 5" descr="http://s1.reutersmedia.net/resources/r/?m=02&amp;d=20130125&amp;t=2&amp;i=697680692&amp;w=460&amp;fh=&amp;fw=&amp;ll=&amp;pl=&amp;r=CDEE90O10NI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6632"/>
            <a:ext cx="3363912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7" descr="http://s1.reutersmedia.net/resources/r/?m=02&amp;d=20120519&amp;t=2&amp;i=609094460&amp;w=460&amp;fh=&amp;fw=&amp;ll=&amp;pl=&amp;r=CDEE84I12ET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92896"/>
            <a:ext cx="2987824" cy="199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dirty="0">
                <a:latin typeface="Times New Roman" charset="0"/>
                <a:ea typeface="+mj-ea"/>
                <a:cs typeface="Times New Roman" charset="0"/>
              </a:rPr>
              <a:t>Safety </a:t>
            </a:r>
            <a:r>
              <a:rPr lang="en-CA" dirty="0" smtClean="0">
                <a:latin typeface="Times New Roman" charset="0"/>
                <a:ea typeface="+mj-ea"/>
                <a:cs typeface="Times New Roman" charset="0"/>
              </a:rPr>
              <a:t>during Travel</a:t>
            </a:r>
            <a:endParaRPr lang="en-CA" dirty="0">
              <a:latin typeface="Times New Roman" charset="0"/>
              <a:ea typeface="+mj-ea"/>
              <a:cs typeface="Times New Roman" charset="0"/>
            </a:endParaRPr>
          </a:p>
        </p:txBody>
      </p:sp>
      <p:sp>
        <p:nvSpPr>
          <p:cNvPr id="13314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>
                <a:latin typeface="Times New Roman"/>
                <a:cs typeface="Times New Roman"/>
              </a:rPr>
              <a:t>Students will be divided </a:t>
            </a:r>
            <a:r>
              <a:rPr lang="de-DE" sz="2400" dirty="0" smtClean="0">
                <a:latin typeface="Times New Roman"/>
                <a:cs typeface="Times New Roman"/>
              </a:rPr>
              <a:t>“</a:t>
            </a:r>
            <a:r>
              <a:rPr lang="de-DE" sz="2400" dirty="0" err="1">
                <a:latin typeface="Times New Roman"/>
                <a:cs typeface="Times New Roman"/>
              </a:rPr>
              <a:t>attendance</a:t>
            </a:r>
            <a:r>
              <a:rPr lang="de-DE" sz="2400" dirty="0">
                <a:latin typeface="Times New Roman"/>
                <a:cs typeface="Times New Roman"/>
              </a:rPr>
              <a:t> </a:t>
            </a:r>
            <a:r>
              <a:rPr lang="de-DE" sz="2400" dirty="0" err="1">
                <a:latin typeface="Times New Roman"/>
                <a:cs typeface="Times New Roman"/>
              </a:rPr>
              <a:t>groups</a:t>
            </a:r>
            <a:r>
              <a:rPr lang="de-DE" sz="2400" dirty="0">
                <a:latin typeface="Times New Roman"/>
                <a:cs typeface="Times New Roman"/>
              </a:rPr>
              <a:t>” </a:t>
            </a:r>
            <a:r>
              <a:rPr lang="de-DE" sz="2400" dirty="0" smtClean="0">
                <a:latin typeface="Times New Roman"/>
                <a:cs typeface="Times New Roman"/>
              </a:rPr>
              <a:t/>
            </a:r>
            <a:br>
              <a:rPr lang="de-DE" sz="2400" dirty="0" smtClean="0">
                <a:latin typeface="Times New Roman"/>
                <a:cs typeface="Times New Roman"/>
              </a:rPr>
            </a:br>
            <a:r>
              <a:rPr lang="de-DE" sz="2400" dirty="0" err="1" smtClean="0">
                <a:latin typeface="Times New Roman"/>
                <a:cs typeface="Times New Roman"/>
              </a:rPr>
              <a:t>each</a:t>
            </a:r>
            <a:r>
              <a:rPr lang="de-DE" sz="2400" dirty="0" smtClean="0">
                <a:latin typeface="Times New Roman"/>
                <a:cs typeface="Times New Roman"/>
              </a:rPr>
              <a:t> </a:t>
            </a:r>
            <a:r>
              <a:rPr lang="de-DE" sz="2400" dirty="0" err="1">
                <a:latin typeface="Times New Roman"/>
                <a:cs typeface="Times New Roman"/>
              </a:rPr>
              <a:t>led</a:t>
            </a:r>
            <a:r>
              <a:rPr lang="de-DE" sz="2400" dirty="0">
                <a:latin typeface="Times New Roman"/>
                <a:cs typeface="Times New Roman"/>
              </a:rPr>
              <a:t> </a:t>
            </a:r>
            <a:r>
              <a:rPr lang="de-DE" sz="2400" dirty="0" err="1">
                <a:latin typeface="Times New Roman"/>
                <a:cs typeface="Times New Roman"/>
              </a:rPr>
              <a:t>by</a:t>
            </a:r>
            <a:r>
              <a:rPr lang="de-DE" sz="2400" dirty="0">
                <a:latin typeface="Times New Roman"/>
                <a:cs typeface="Times New Roman"/>
              </a:rPr>
              <a:t> </a:t>
            </a:r>
            <a:r>
              <a:rPr lang="de-DE" sz="2400" dirty="0" err="1">
                <a:latin typeface="Times New Roman"/>
                <a:cs typeface="Times New Roman"/>
              </a:rPr>
              <a:t>one</a:t>
            </a:r>
            <a:r>
              <a:rPr lang="de-DE" sz="2400" dirty="0">
                <a:latin typeface="Times New Roman"/>
                <a:cs typeface="Times New Roman"/>
              </a:rPr>
              <a:t> </a:t>
            </a:r>
            <a:r>
              <a:rPr lang="de-DE" sz="2400" dirty="0" err="1">
                <a:latin typeface="Times New Roman"/>
                <a:cs typeface="Times New Roman"/>
              </a:rPr>
              <a:t>of</a:t>
            </a:r>
            <a:r>
              <a:rPr lang="de-DE" sz="2400" dirty="0">
                <a:latin typeface="Times New Roman"/>
                <a:cs typeface="Times New Roman"/>
              </a:rPr>
              <a:t> </a:t>
            </a:r>
            <a:r>
              <a:rPr lang="de-DE" sz="2400" dirty="0" err="1">
                <a:latin typeface="Times New Roman"/>
                <a:cs typeface="Times New Roman"/>
              </a:rPr>
              <a:t>your</a:t>
            </a:r>
            <a:r>
              <a:rPr lang="de-DE" sz="2400" dirty="0">
                <a:latin typeface="Times New Roman"/>
                <a:cs typeface="Times New Roman"/>
              </a:rPr>
              <a:t> </a:t>
            </a:r>
            <a:r>
              <a:rPr lang="de-DE" sz="2400" dirty="0" err="1">
                <a:latin typeface="Times New Roman"/>
                <a:cs typeface="Times New Roman"/>
              </a:rPr>
              <a:t>chaperones</a:t>
            </a:r>
            <a:r>
              <a:rPr lang="de-DE" sz="2400" dirty="0">
                <a:latin typeface="Times New Roman"/>
                <a:cs typeface="Times New Roman"/>
              </a:rPr>
              <a:t>. </a:t>
            </a:r>
            <a:endParaRPr lang="en-CA" sz="2400" dirty="0" smtClean="0">
              <a:latin typeface="Times New Roman"/>
              <a:cs typeface="Times New Roman"/>
            </a:endParaRPr>
          </a:p>
          <a:p>
            <a:r>
              <a:rPr lang="en-CA" sz="2400" dirty="0" smtClean="0">
                <a:latin typeface="Times New Roman" charset="0"/>
                <a:cs typeface="Times New Roman" charset="0"/>
              </a:rPr>
              <a:t>EF </a:t>
            </a:r>
            <a:r>
              <a:rPr lang="en-CA" sz="2400" dirty="0">
                <a:latin typeface="Times New Roman" charset="0"/>
                <a:cs typeface="Times New Roman" charset="0"/>
              </a:rPr>
              <a:t>Safety First Policy</a:t>
            </a:r>
          </a:p>
          <a:p>
            <a:pPr lvl="1"/>
            <a:r>
              <a:rPr lang="en-CA" sz="2400" dirty="0">
                <a:latin typeface="Times New Roman" charset="0"/>
                <a:cs typeface="Times New Roman" charset="0"/>
              </a:rPr>
              <a:t>Local office in London, Paris and Munich</a:t>
            </a:r>
          </a:p>
          <a:p>
            <a:pPr lvl="1"/>
            <a:r>
              <a:rPr lang="en-CA" sz="2400" dirty="0">
                <a:latin typeface="Times New Roman" charset="0"/>
                <a:cs typeface="Times New Roman" charset="0"/>
              </a:rPr>
              <a:t>Hotel locations</a:t>
            </a:r>
          </a:p>
          <a:p>
            <a:pPr lvl="1"/>
            <a:r>
              <a:rPr lang="en-CA" sz="2400" dirty="0">
                <a:latin typeface="Times New Roman" charset="0"/>
                <a:cs typeface="Times New Roman" charset="0"/>
              </a:rPr>
              <a:t>Telephone Chain </a:t>
            </a:r>
            <a:r>
              <a:rPr lang="en-CA" sz="2400" dirty="0" smtClean="0">
                <a:latin typeface="Times New Roman" charset="0"/>
                <a:cs typeface="Times New Roman" charset="0"/>
              </a:rPr>
              <a:t>Chart	</a:t>
            </a:r>
            <a:endParaRPr lang="en-CA" sz="2200" dirty="0" smtClean="0">
              <a:latin typeface="Times New Roman" charset="0"/>
              <a:cs typeface="Times New Roman" charset="0"/>
            </a:endParaRPr>
          </a:p>
          <a:p>
            <a:r>
              <a:rPr lang="en-CA" sz="2400" dirty="0" smtClean="0">
                <a:latin typeface="Times New Roman" charset="0"/>
                <a:cs typeface="Times New Roman" charset="0"/>
              </a:rPr>
              <a:t>Government </a:t>
            </a:r>
            <a:r>
              <a:rPr lang="en-CA" sz="2400" dirty="0">
                <a:latin typeface="Times New Roman" charset="0"/>
                <a:cs typeface="Times New Roman" charset="0"/>
              </a:rPr>
              <a:t>of Canada</a:t>
            </a:r>
          </a:p>
          <a:p>
            <a:pPr>
              <a:buFontTx/>
              <a:buNone/>
            </a:pPr>
            <a:r>
              <a:rPr lang="en-CA" sz="2400" dirty="0">
                <a:latin typeface="Times New Roman" charset="0"/>
                <a:cs typeface="Times New Roman" charset="0"/>
              </a:rPr>
              <a:t>	Travel Reports &amp; Warnings</a:t>
            </a:r>
          </a:p>
          <a:p>
            <a:pPr>
              <a:buFontTx/>
              <a:buNone/>
            </a:pPr>
            <a:r>
              <a:rPr lang="en-CA" sz="2400" dirty="0">
                <a:latin typeface="Times New Roman" charset="0"/>
                <a:cs typeface="Times New Roman" charset="0"/>
              </a:rPr>
              <a:t>	http://</a:t>
            </a:r>
            <a:r>
              <a:rPr lang="en-CA" sz="2400" dirty="0" err="1">
                <a:latin typeface="Times New Roman" charset="0"/>
                <a:cs typeface="Times New Roman" charset="0"/>
              </a:rPr>
              <a:t>www.voyage.gc.ca</a:t>
            </a:r>
            <a:endParaRPr lang="en-CA" sz="2400" dirty="0">
              <a:latin typeface="Times New Roman" charset="0"/>
              <a:cs typeface="Times New Roman" charset="0"/>
            </a:endParaRPr>
          </a:p>
        </p:txBody>
      </p:sp>
      <p:pic>
        <p:nvPicPr>
          <p:cNvPr id="13315" name="Picture 5" descr="http://knowtheromans.co.uk/Categories/TheArmy/img/RomanSoldi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804" y="1052736"/>
            <a:ext cx="269240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432</TotalTime>
  <Words>896</Words>
  <Application>Microsoft Office PowerPoint</Application>
  <PresentationFormat>On-screen Show (4:3)</PresentationFormat>
  <Paragraphs>216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Adjacency</vt:lpstr>
      <vt:lpstr>London, Paris &amp; Alps</vt:lpstr>
      <vt:lpstr>Flights</vt:lpstr>
      <vt:lpstr>PowerPoint Presentation</vt:lpstr>
      <vt:lpstr>Things for this meeting</vt:lpstr>
      <vt:lpstr>EF &amp; Airline Contacts</vt:lpstr>
      <vt:lpstr>Keeping in Touch</vt:lpstr>
      <vt:lpstr>Hotels</vt:lpstr>
      <vt:lpstr>Budget</vt:lpstr>
      <vt:lpstr>Safety during Travel</vt:lpstr>
      <vt:lpstr>PowerPoint Presentation</vt:lpstr>
      <vt:lpstr>The daily grind</vt:lpstr>
      <vt:lpstr>Packing</vt:lpstr>
      <vt:lpstr>PowerPoint Presentation</vt:lpstr>
      <vt:lpstr>STAIRS!</vt:lpstr>
      <vt:lpstr>Health &amp; Medication</vt:lpstr>
      <vt:lpstr>Behaviour &amp; Etiquette</vt:lpstr>
      <vt:lpstr>A 1-Way Flight Home…</vt:lpstr>
      <vt:lpstr>EF SWAG</vt:lpstr>
      <vt:lpstr>Lunch Meetings</vt:lpstr>
      <vt:lpstr>Questions?</vt:lpstr>
    </vt:vector>
  </TitlesOfParts>
  <Company>Hendox Property Management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Switzerland and Italy March 9-20, 2007</dc:title>
  <dc:creator>Marion Hensel</dc:creator>
  <cp:lastModifiedBy>WRDSB</cp:lastModifiedBy>
  <cp:revision>82</cp:revision>
  <dcterms:created xsi:type="dcterms:W3CDTF">2006-12-07T00:42:57Z</dcterms:created>
  <dcterms:modified xsi:type="dcterms:W3CDTF">2014-02-12T21:03:02Z</dcterms:modified>
</cp:coreProperties>
</file>