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64" r:id="rId14"/>
    <p:sldId id="265" r:id="rId15"/>
    <p:sldId id="266" r:id="rId16"/>
    <p:sldId id="267" r:id="rId17"/>
    <p:sldId id="268" r:id="rId18"/>
    <p:sldId id="279" r:id="rId19"/>
    <p:sldId id="280" r:id="rId20"/>
    <p:sldId id="281" r:id="rId21"/>
    <p:sldId id="282" r:id="rId22"/>
    <p:sldId id="283" r:id="rId23"/>
    <p:sldId id="259" r:id="rId24"/>
    <p:sldId id="260" r:id="rId25"/>
    <p:sldId id="261" r:id="rId26"/>
    <p:sldId id="262" r:id="rId27"/>
    <p:sldId id="263"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EBBA80A-DC0A-41E0-9655-B6E9B6EB16BF}" type="datetimeFigureOut">
              <a:rPr lang="en-CA" smtClean="0"/>
              <a:t>29/04/2013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F0FD76-AA10-43C9-85E0-565DE69778C2}" type="slidenum">
              <a:rPr lang="en-CA" smtClean="0"/>
              <a:t>‹#›</a:t>
            </a:fld>
            <a:endParaRPr lang="en-C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BA80A-DC0A-41E0-9655-B6E9B6EB16BF}" type="datetimeFigureOut">
              <a:rPr lang="en-CA" smtClean="0"/>
              <a:t>29/04/2013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BA80A-DC0A-41E0-9655-B6E9B6EB16BF}" type="datetimeFigureOut">
              <a:rPr lang="en-CA" smtClean="0"/>
              <a:t>29/04/2013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BA80A-DC0A-41E0-9655-B6E9B6EB16BF}" type="datetimeFigureOut">
              <a:rPr lang="en-CA" smtClean="0"/>
              <a:t>29/04/2013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EBBA80A-DC0A-41E0-9655-B6E9B6EB16BF}" type="datetimeFigureOut">
              <a:rPr lang="en-CA" smtClean="0"/>
              <a:t>29/04/2013</a:t>
            </a:fld>
            <a:endParaRPr lang="en-CA"/>
          </a:p>
        </p:txBody>
      </p:sp>
      <p:sp>
        <p:nvSpPr>
          <p:cNvPr id="91" name="Footer Placeholder 90"/>
          <p:cNvSpPr>
            <a:spLocks noGrp="1"/>
          </p:cNvSpPr>
          <p:nvPr>
            <p:ph type="ftr" sz="quarter" idx="11"/>
          </p:nvPr>
        </p:nvSpPr>
        <p:spPr/>
        <p:txBody>
          <a:bodyPr/>
          <a:lstStyle/>
          <a:p>
            <a:endParaRPr lang="en-CA"/>
          </a:p>
        </p:txBody>
      </p:sp>
      <p:sp>
        <p:nvSpPr>
          <p:cNvPr id="92" name="Slide Number Placeholder 91"/>
          <p:cNvSpPr>
            <a:spLocks noGrp="1"/>
          </p:cNvSpPr>
          <p:nvPr>
            <p:ph type="sldNum" sz="quarter" idx="12"/>
          </p:nvPr>
        </p:nvSpPr>
        <p:spPr/>
        <p:txBody>
          <a:bodyPr/>
          <a:lstStyle/>
          <a:p>
            <a:fld id="{5CF0FD76-AA10-43C9-85E0-565DE69778C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BBA80A-DC0A-41E0-9655-B6E9B6EB16BF}" type="datetimeFigureOut">
              <a:rPr lang="en-CA" smtClean="0"/>
              <a:t>29/04/2013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BBA80A-DC0A-41E0-9655-B6E9B6EB16BF}" type="datetimeFigureOut">
              <a:rPr lang="en-CA" smtClean="0"/>
              <a:t>29/04/2013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BBA80A-DC0A-41E0-9655-B6E9B6EB16BF}" type="datetimeFigureOut">
              <a:rPr lang="en-CA" smtClean="0"/>
              <a:t>29/04/2013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BA80A-DC0A-41E0-9655-B6E9B6EB16BF}" type="datetimeFigureOut">
              <a:rPr lang="en-CA" smtClean="0"/>
              <a:t>29/04/2013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CF0FD76-AA10-43C9-85E0-565DE69778C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EBBA80A-DC0A-41E0-9655-B6E9B6EB16BF}" type="datetimeFigureOut">
              <a:rPr lang="en-CA" smtClean="0"/>
              <a:t>29/04/2013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F0FD76-AA10-43C9-85E0-565DE69778C2}" type="slidenum">
              <a:rPr lang="en-CA" smtClean="0"/>
              <a:t>‹#›</a:t>
            </a:fld>
            <a:endParaRPr lang="en-C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EBBA80A-DC0A-41E0-9655-B6E9B6EB16BF}" type="datetimeFigureOut">
              <a:rPr lang="en-CA" smtClean="0"/>
              <a:t>29/04/2013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CF0FD76-AA10-43C9-85E0-565DE69778C2}" type="slidenum">
              <a:rPr lang="en-CA" smtClean="0"/>
              <a:t>‹#›</a:t>
            </a:fld>
            <a:endParaRPr lang="en-C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EBBA80A-DC0A-41E0-9655-B6E9B6EB16BF}" type="datetimeFigureOut">
              <a:rPr lang="en-CA" smtClean="0"/>
              <a:t>29/04/2013</a:t>
            </a:fld>
            <a:endParaRPr lang="en-C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CF0FD76-AA10-43C9-85E0-565DE69778C2}"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a/url?sa=i&amp;rct=j&amp;q=candian+women+ww1&amp;source=images&amp;cd=&amp;cad=rja&amp;docid=tfYFagEhvtAObM&amp;tbnid=8VO62iADQqEoKM:&amp;ved=0CAUQjRw&amp;url=http://www.epsomandewellhistoryexplorer.org.uk/PoundLaneSchoolWW1.html&amp;ei=XHt4UbjkMsSW2AXXrIC4Bw&amp;bvm=bv.45645796,d.aWM&amp;psig=AFQjCNH_3x3Q7xgsr4smq8Nompj6T7bvoA&amp;ust=1366936773402355"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thomasghi.edu.glogster.com/the-suffragettes/" TargetMode="External"/><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36912"/>
            <a:ext cx="4419600" cy="1600327"/>
          </a:xfrm>
        </p:spPr>
        <p:txBody>
          <a:bodyPr>
            <a:noAutofit/>
          </a:bodyPr>
          <a:lstStyle/>
          <a:p>
            <a:r>
              <a:rPr lang="en-CA" sz="5000" dirty="0" smtClean="0"/>
              <a:t>Canadian Women Over the Years</a:t>
            </a:r>
            <a:endParaRPr lang="en-CA" sz="5000" dirty="0"/>
          </a:p>
        </p:txBody>
      </p:sp>
      <p:sp>
        <p:nvSpPr>
          <p:cNvPr id="3" name="Subtitle 2"/>
          <p:cNvSpPr>
            <a:spLocks noGrp="1"/>
          </p:cNvSpPr>
          <p:nvPr>
            <p:ph type="subTitle" idx="1"/>
          </p:nvPr>
        </p:nvSpPr>
        <p:spPr>
          <a:xfrm>
            <a:off x="251520" y="4077072"/>
            <a:ext cx="4419600" cy="1066800"/>
          </a:xfrm>
        </p:spPr>
        <p:txBody>
          <a:bodyPr>
            <a:normAutofit/>
          </a:bodyPr>
          <a:lstStyle/>
          <a:p>
            <a:r>
              <a:rPr lang="en-CA" sz="1800" dirty="0" err="1" smtClean="0"/>
              <a:t>Lilian</a:t>
            </a:r>
            <a:r>
              <a:rPr lang="en-CA" sz="1800" dirty="0" smtClean="0"/>
              <a:t> </a:t>
            </a:r>
            <a:r>
              <a:rPr lang="en-CA" sz="1800" dirty="0" err="1" smtClean="0"/>
              <a:t>Alarashi</a:t>
            </a:r>
            <a:r>
              <a:rPr lang="en-CA" sz="1800" dirty="0" smtClean="0"/>
              <a:t>, Mackenzie </a:t>
            </a:r>
            <a:r>
              <a:rPr lang="en-CA" sz="1800" dirty="0" err="1" smtClean="0"/>
              <a:t>Meldrum,Mikayla</a:t>
            </a:r>
            <a:r>
              <a:rPr lang="en-CA" sz="1800" dirty="0" smtClean="0"/>
              <a:t> Mueller, Sarah Bishop, and Cora </a:t>
            </a:r>
            <a:r>
              <a:rPr lang="en-CA" sz="1800" dirty="0" err="1" smtClean="0"/>
              <a:t>Culley</a:t>
            </a:r>
            <a:endParaRPr lang="en-CA" sz="1800" dirty="0"/>
          </a:p>
        </p:txBody>
      </p:sp>
    </p:spTree>
    <p:extLst>
      <p:ext uri="{BB962C8B-B14F-4D97-AF65-F5344CB8AC3E}">
        <p14:creationId xmlns:p14="http://schemas.microsoft.com/office/powerpoint/2010/main" val="2637176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Primary Source</a:t>
            </a:r>
            <a:endParaRPr lang="en-CA"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504" y="2204864"/>
            <a:ext cx="5040560" cy="3024336"/>
          </a:xfrm>
        </p:spPr>
      </p:pic>
      <p:sp>
        <p:nvSpPr>
          <p:cNvPr id="5" name="Content Placeholder 4"/>
          <p:cNvSpPr>
            <a:spLocks noGrp="1"/>
          </p:cNvSpPr>
          <p:nvPr>
            <p:ph sz="half" idx="2"/>
          </p:nvPr>
        </p:nvSpPr>
        <p:spPr>
          <a:xfrm>
            <a:off x="5081376" y="1811376"/>
            <a:ext cx="4038600" cy="4525963"/>
          </a:xfrm>
        </p:spPr>
        <p:txBody>
          <a:bodyPr>
            <a:normAutofit/>
          </a:bodyPr>
          <a:lstStyle/>
          <a:p>
            <a:pPr marL="285750" indent="-285750">
              <a:buFont typeface="Arial" pitchFamily="34" charset="0"/>
              <a:buChar char="•"/>
            </a:pPr>
            <a:r>
              <a:rPr lang="en-CA" sz="2400" dirty="0" smtClean="0"/>
              <a:t>This shows the break through of talented actors in that time</a:t>
            </a:r>
          </a:p>
          <a:p>
            <a:pPr marL="285750" indent="-285750">
              <a:buFont typeface="Arial" pitchFamily="34" charset="0"/>
              <a:buChar char="•"/>
            </a:pPr>
            <a:r>
              <a:rPr lang="en-CA" sz="2400" dirty="0" smtClean="0"/>
              <a:t>Independence</a:t>
            </a:r>
          </a:p>
          <a:p>
            <a:pPr marL="285750" indent="-285750">
              <a:buFont typeface="Arial" pitchFamily="34" charset="0"/>
              <a:buChar char="•"/>
            </a:pPr>
            <a:r>
              <a:rPr lang="en-CA" sz="2400" dirty="0" smtClean="0"/>
              <a:t>Integrity</a:t>
            </a:r>
          </a:p>
          <a:p>
            <a:pPr marL="285750" indent="-285750">
              <a:buFont typeface="Arial" pitchFamily="34" charset="0"/>
              <a:buChar char="•"/>
            </a:pPr>
            <a:r>
              <a:rPr lang="en-CA" sz="2400" dirty="0" smtClean="0"/>
              <a:t>Dedication</a:t>
            </a:r>
          </a:p>
          <a:p>
            <a:pPr marL="285750" indent="-285750">
              <a:buFont typeface="Arial" pitchFamily="34" charset="0"/>
              <a:buChar char="•"/>
            </a:pPr>
            <a:r>
              <a:rPr lang="en-CA" sz="2400" dirty="0" smtClean="0"/>
              <a:t>Inspiring because a women started the United Artists</a:t>
            </a:r>
          </a:p>
          <a:p>
            <a:pPr marL="285750" indent="-285750">
              <a:buFont typeface="Arial" pitchFamily="34" charset="0"/>
              <a:buChar char="•"/>
            </a:pPr>
            <a:r>
              <a:rPr lang="en-CA" sz="2400" dirty="0" smtClean="0"/>
              <a:t>Successful</a:t>
            </a:r>
            <a:endParaRPr lang="en-CA" sz="2400" dirty="0"/>
          </a:p>
        </p:txBody>
      </p:sp>
      <p:sp>
        <p:nvSpPr>
          <p:cNvPr id="7" name="TextBox 6"/>
          <p:cNvSpPr txBox="1"/>
          <p:nvPr/>
        </p:nvSpPr>
        <p:spPr>
          <a:xfrm>
            <a:off x="179512" y="5229200"/>
            <a:ext cx="4680520" cy="200055"/>
          </a:xfrm>
          <a:prstGeom prst="rect">
            <a:avLst/>
          </a:prstGeom>
          <a:noFill/>
        </p:spPr>
        <p:txBody>
          <a:bodyPr wrap="square" rtlCol="0">
            <a:spAutoFit/>
          </a:bodyPr>
          <a:lstStyle/>
          <a:p>
            <a:pPr algn="ctr"/>
            <a:r>
              <a:rPr lang="en-CA" sz="700" dirty="0" smtClean="0"/>
              <a:t>http://www.guardian.co.uk/film/2009/jun/13/hollywood-charlie-chaplin</a:t>
            </a:r>
            <a:endParaRPr lang="en-CA" sz="700" dirty="0"/>
          </a:p>
        </p:txBody>
      </p:sp>
      <p:sp>
        <p:nvSpPr>
          <p:cNvPr id="8" name="TextBox 7"/>
          <p:cNvSpPr txBox="1"/>
          <p:nvPr/>
        </p:nvSpPr>
        <p:spPr>
          <a:xfrm>
            <a:off x="1829976" y="1309410"/>
            <a:ext cx="5616624" cy="369332"/>
          </a:xfrm>
          <a:prstGeom prst="rect">
            <a:avLst/>
          </a:prstGeom>
          <a:noFill/>
        </p:spPr>
        <p:txBody>
          <a:bodyPr wrap="square" rtlCol="0">
            <a:spAutoFit/>
          </a:bodyPr>
          <a:lstStyle/>
          <a:p>
            <a:r>
              <a:rPr lang="en-CA" dirty="0" smtClean="0"/>
              <a:t>This is a picture of the United Artists signing a document</a:t>
            </a:r>
            <a:endParaRPr lang="en-CA" dirty="0"/>
          </a:p>
        </p:txBody>
      </p:sp>
      <p:sp>
        <p:nvSpPr>
          <p:cNvPr id="3" name="TextBox 2"/>
          <p:cNvSpPr txBox="1"/>
          <p:nvPr/>
        </p:nvSpPr>
        <p:spPr>
          <a:xfrm>
            <a:off x="7308304" y="188640"/>
            <a:ext cx="1296144" cy="369332"/>
          </a:xfrm>
          <a:prstGeom prst="rect">
            <a:avLst/>
          </a:prstGeom>
          <a:noFill/>
        </p:spPr>
        <p:txBody>
          <a:bodyPr wrap="square" rtlCol="0">
            <a:spAutoFit/>
          </a:bodyPr>
          <a:lstStyle/>
          <a:p>
            <a:r>
              <a:rPr lang="en-CA" dirty="0" smtClean="0"/>
              <a:t>Mackenzie</a:t>
            </a:r>
            <a:endParaRPr lang="en-CA" dirty="0"/>
          </a:p>
        </p:txBody>
      </p:sp>
    </p:spTree>
    <p:extLst>
      <p:ext uri="{BB962C8B-B14F-4D97-AF65-F5344CB8AC3E}">
        <p14:creationId xmlns:p14="http://schemas.microsoft.com/office/powerpoint/2010/main" val="1866514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Historical Significance</a:t>
            </a:r>
            <a:endParaRPr lang="en-CA" dirty="0"/>
          </a:p>
        </p:txBody>
      </p:sp>
      <p:sp>
        <p:nvSpPr>
          <p:cNvPr id="3" name="Content Placeholder 2"/>
          <p:cNvSpPr>
            <a:spLocks noGrp="1"/>
          </p:cNvSpPr>
          <p:nvPr>
            <p:ph idx="1"/>
          </p:nvPr>
        </p:nvSpPr>
        <p:spPr>
          <a:xfrm>
            <a:off x="457200" y="1600201"/>
            <a:ext cx="8220456" cy="1975104"/>
          </a:xfrm>
        </p:spPr>
        <p:txBody>
          <a:bodyPr>
            <a:normAutofit lnSpcReduction="10000"/>
          </a:bodyPr>
          <a:lstStyle/>
          <a:p>
            <a:r>
              <a:rPr lang="en-CA" sz="2400" dirty="0" smtClean="0"/>
              <a:t>It was significant for women in that time to be as successful as Pickford and Shipman were</a:t>
            </a:r>
          </a:p>
          <a:p>
            <a:r>
              <a:rPr lang="en-CA" sz="2400" dirty="0" smtClean="0"/>
              <a:t>Significant that the United Artists was as successful as it was</a:t>
            </a:r>
          </a:p>
          <a:p>
            <a:r>
              <a:rPr lang="en-CA" sz="2400" dirty="0" smtClean="0"/>
              <a:t>Latin dance became one of the typical dances among Canadians</a:t>
            </a:r>
            <a:endParaRPr lang="en-CA" sz="2400" dirty="0"/>
          </a:p>
        </p:txBody>
      </p:sp>
      <p:sp>
        <p:nvSpPr>
          <p:cNvPr id="4" name="TextBox 3"/>
          <p:cNvSpPr txBox="1"/>
          <p:nvPr/>
        </p:nvSpPr>
        <p:spPr>
          <a:xfrm>
            <a:off x="539552" y="3789040"/>
            <a:ext cx="7920880" cy="2308324"/>
          </a:xfrm>
          <a:prstGeom prst="rect">
            <a:avLst/>
          </a:prstGeom>
          <a:noFill/>
        </p:spPr>
        <p:txBody>
          <a:bodyPr wrap="square" rtlCol="0">
            <a:spAutoFit/>
          </a:bodyPr>
          <a:lstStyle/>
          <a:p>
            <a:r>
              <a:rPr lang="en-CA" b="1" i="1" dirty="0" smtClean="0"/>
              <a:t>Rating:</a:t>
            </a:r>
            <a:r>
              <a:rPr lang="en-CA" b="1" i="1" dirty="0"/>
              <a:t> </a:t>
            </a:r>
            <a:r>
              <a:rPr lang="en-CA" b="1" i="1" dirty="0" smtClean="0"/>
              <a:t>+2</a:t>
            </a:r>
          </a:p>
          <a:p>
            <a:r>
              <a:rPr lang="en-CA" i="1" dirty="0" smtClean="0"/>
              <a:t>I would rate the historical significance of Canadian Women and The Arts a +2.</a:t>
            </a:r>
            <a:br>
              <a:rPr lang="en-CA" i="1" dirty="0" smtClean="0"/>
            </a:br>
            <a:r>
              <a:rPr lang="en-CA" i="1" dirty="0" smtClean="0"/>
              <a:t>It was impressive for women at that time to be as successful as Nell Shipman and Mary Pickford were.</a:t>
            </a:r>
            <a:br>
              <a:rPr lang="en-CA" i="1" dirty="0" smtClean="0"/>
            </a:br>
            <a:r>
              <a:rPr lang="en-CA" i="1" dirty="0" smtClean="0"/>
              <a:t>It was significant that a women came up with an idea that turned out to be a very successful business that many people got to witness throughout their movies.</a:t>
            </a:r>
            <a:br>
              <a:rPr lang="en-CA" i="1" dirty="0" smtClean="0"/>
            </a:br>
            <a:r>
              <a:rPr lang="en-CA" i="1" dirty="0" smtClean="0"/>
              <a:t>Latin dance was the start of a new trend and new clothing choices.</a:t>
            </a:r>
          </a:p>
          <a:p>
            <a:endParaRPr lang="en-CA" b="1" i="1" dirty="0"/>
          </a:p>
        </p:txBody>
      </p:sp>
      <p:sp>
        <p:nvSpPr>
          <p:cNvPr id="5" name="TextBox 4"/>
          <p:cNvSpPr txBox="1"/>
          <p:nvPr/>
        </p:nvSpPr>
        <p:spPr>
          <a:xfrm>
            <a:off x="6660232" y="188640"/>
            <a:ext cx="1944216" cy="369332"/>
          </a:xfrm>
          <a:prstGeom prst="rect">
            <a:avLst/>
          </a:prstGeom>
          <a:noFill/>
        </p:spPr>
        <p:txBody>
          <a:bodyPr wrap="square" rtlCol="0">
            <a:spAutoFit/>
          </a:bodyPr>
          <a:lstStyle/>
          <a:p>
            <a:r>
              <a:rPr lang="en-CA" dirty="0" smtClean="0"/>
              <a:t>Mackenzie</a:t>
            </a:r>
            <a:endParaRPr lang="en-CA" dirty="0"/>
          </a:p>
        </p:txBody>
      </p:sp>
    </p:spTree>
    <p:extLst>
      <p:ext uri="{BB962C8B-B14F-4D97-AF65-F5344CB8AC3E}">
        <p14:creationId xmlns:p14="http://schemas.microsoft.com/office/powerpoint/2010/main" val="1111390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Sources</a:t>
            </a:r>
            <a:endParaRPr lang="en-CA" dirty="0"/>
          </a:p>
        </p:txBody>
      </p:sp>
      <p:sp>
        <p:nvSpPr>
          <p:cNvPr id="3" name="Content Placeholder 2"/>
          <p:cNvSpPr>
            <a:spLocks noGrp="1"/>
          </p:cNvSpPr>
          <p:nvPr>
            <p:ph idx="1"/>
          </p:nvPr>
        </p:nvSpPr>
        <p:spPr/>
        <p:txBody>
          <a:bodyPr/>
          <a:lstStyle/>
          <a:p>
            <a:r>
              <a:rPr lang="en-CA" dirty="0"/>
              <a:t>Cochrane, </a:t>
            </a:r>
            <a:r>
              <a:rPr lang="en-CA" dirty="0" err="1"/>
              <a:t>Kira</a:t>
            </a:r>
            <a:r>
              <a:rPr lang="en-CA" dirty="0"/>
              <a:t>. “Hooray for Hollywood.” </a:t>
            </a:r>
            <a:r>
              <a:rPr lang="en-CA" i="1" dirty="0"/>
              <a:t>The Guardian. </a:t>
            </a:r>
            <a:r>
              <a:rPr lang="en-CA" dirty="0"/>
              <a:t>Edition: 	UK. </a:t>
            </a:r>
            <a:r>
              <a:rPr lang="en-CA" dirty="0" err="1"/>
              <a:t>N.p</a:t>
            </a:r>
            <a:r>
              <a:rPr lang="en-CA" dirty="0"/>
              <a:t>. </a:t>
            </a:r>
            <a:r>
              <a:rPr lang="en-CA" dirty="0" err="1"/>
              <a:t>N.d.</a:t>
            </a:r>
            <a:r>
              <a:rPr lang="en-CA" dirty="0"/>
              <a:t> </a:t>
            </a:r>
            <a:r>
              <a:rPr lang="en-CA" dirty="0" smtClean="0"/>
              <a:t>2013-26-04</a:t>
            </a:r>
          </a:p>
          <a:p>
            <a:r>
              <a:rPr lang="en-CA" dirty="0" err="1" smtClean="0"/>
              <a:t>Craats</a:t>
            </a:r>
            <a:r>
              <a:rPr lang="en-CA" dirty="0" smtClean="0"/>
              <a:t>, </a:t>
            </a:r>
            <a:r>
              <a:rPr lang="en-CA" dirty="0" err="1" smtClean="0"/>
              <a:t>Rennay</a:t>
            </a:r>
            <a:r>
              <a:rPr lang="en-CA" dirty="0" smtClean="0"/>
              <a:t>. </a:t>
            </a:r>
            <a:r>
              <a:rPr lang="en-CA" i="1" dirty="0" smtClean="0"/>
              <a:t>Canada through the decades THE 1910’s. 	</a:t>
            </a:r>
            <a:r>
              <a:rPr lang="en-CA" dirty="0" smtClean="0"/>
              <a:t>Canada: Calgary, 2000. Print.</a:t>
            </a:r>
          </a:p>
          <a:p>
            <a:endParaRPr lang="en-CA" dirty="0"/>
          </a:p>
        </p:txBody>
      </p:sp>
      <p:sp>
        <p:nvSpPr>
          <p:cNvPr id="4" name="TextBox 3"/>
          <p:cNvSpPr txBox="1"/>
          <p:nvPr/>
        </p:nvSpPr>
        <p:spPr>
          <a:xfrm>
            <a:off x="7164288" y="332656"/>
            <a:ext cx="1656184" cy="369332"/>
          </a:xfrm>
          <a:prstGeom prst="rect">
            <a:avLst/>
          </a:prstGeom>
          <a:noFill/>
        </p:spPr>
        <p:txBody>
          <a:bodyPr wrap="square" rtlCol="0">
            <a:spAutoFit/>
          </a:bodyPr>
          <a:lstStyle/>
          <a:p>
            <a:r>
              <a:rPr lang="en-CA" dirty="0" smtClean="0"/>
              <a:t>Mackenzie</a:t>
            </a:r>
            <a:endParaRPr lang="en-CA" dirty="0"/>
          </a:p>
        </p:txBody>
      </p:sp>
    </p:spTree>
    <p:extLst>
      <p:ext uri="{BB962C8B-B14F-4D97-AF65-F5344CB8AC3E}">
        <p14:creationId xmlns:p14="http://schemas.microsoft.com/office/powerpoint/2010/main" val="1734914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CA" dirty="0" err="1" smtClean="0"/>
              <a:t>Mikayla</a:t>
            </a:r>
            <a:endParaRPr lang="en-CA" dirty="0"/>
          </a:p>
        </p:txBody>
      </p:sp>
      <p:sp>
        <p:nvSpPr>
          <p:cNvPr id="2" name="Title 1"/>
          <p:cNvSpPr>
            <a:spLocks noGrp="1"/>
          </p:cNvSpPr>
          <p:nvPr>
            <p:ph type="title"/>
          </p:nvPr>
        </p:nvSpPr>
        <p:spPr>
          <a:xfrm>
            <a:off x="228600" y="4953000"/>
            <a:ext cx="8458200" cy="990600"/>
          </a:xfrm>
        </p:spPr>
        <p:txBody>
          <a:bodyPr>
            <a:noAutofit/>
          </a:bodyPr>
          <a:lstStyle/>
          <a:p>
            <a:pPr algn="ctr"/>
            <a:r>
              <a:rPr lang="en-CA" sz="4800" dirty="0" smtClean="0"/>
              <a:t>Canadian Women and their role in world war 1</a:t>
            </a:r>
            <a:endParaRPr lang="en-CA" sz="4800" dirty="0"/>
          </a:p>
        </p:txBody>
      </p:sp>
    </p:spTree>
    <p:extLst>
      <p:ext uri="{BB962C8B-B14F-4D97-AF65-F5344CB8AC3E}">
        <p14:creationId xmlns:p14="http://schemas.microsoft.com/office/powerpoint/2010/main" val="1461375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264"/>
            <a:ext cx="8229600" cy="697468"/>
          </a:xfrm>
        </p:spPr>
        <p:txBody>
          <a:bodyPr>
            <a:normAutofit/>
          </a:bodyPr>
          <a:lstStyle/>
          <a:p>
            <a:r>
              <a:rPr lang="en-US" dirty="0" smtClean="0"/>
              <a:t>Descriptive Paragraph</a:t>
            </a:r>
            <a:endParaRPr lang="en-US" dirty="0"/>
          </a:p>
        </p:txBody>
      </p:sp>
      <p:sp>
        <p:nvSpPr>
          <p:cNvPr id="3" name="Content Placeholder 2"/>
          <p:cNvSpPr>
            <a:spLocks noGrp="1"/>
          </p:cNvSpPr>
          <p:nvPr>
            <p:ph idx="1"/>
          </p:nvPr>
        </p:nvSpPr>
        <p:spPr>
          <a:xfrm>
            <a:off x="304800" y="1219200"/>
            <a:ext cx="8534400" cy="5638800"/>
          </a:xfrm>
        </p:spPr>
        <p:txBody>
          <a:bodyPr>
            <a:noAutofit/>
          </a:bodyPr>
          <a:lstStyle/>
          <a:p>
            <a:r>
              <a:rPr lang="en-US" sz="1800" dirty="0" smtClean="0"/>
              <a:t>Women had a huge part in world war one, which took place between 1914-1918</a:t>
            </a:r>
          </a:p>
          <a:p>
            <a:r>
              <a:rPr lang="en-US" sz="1800" dirty="0" smtClean="0"/>
              <a:t>Before the war many of the jobs that were available to women were low paying and offered little chance of advancement. They were expected to end their career once married.</a:t>
            </a:r>
          </a:p>
          <a:p>
            <a:r>
              <a:rPr lang="en-US" sz="1800" dirty="0" smtClean="0"/>
              <a:t>Once WW1 began the women flooded into the labor market to replace the men who had gone to fight.</a:t>
            </a:r>
          </a:p>
          <a:p>
            <a:r>
              <a:rPr lang="en-US" sz="1800" dirty="0" smtClean="0"/>
              <a:t>Over 30,000 Canadian women worked in factories making guns, bullets, bombs uniforms, ships, tanks and planes. They were also employed as welders, fitters, machinists, riveters and numerous other jobs that, before the war, were considered men's jobs.</a:t>
            </a:r>
          </a:p>
          <a:p>
            <a:r>
              <a:rPr lang="en-US" sz="1800" dirty="0" smtClean="0"/>
              <a:t>Women were not allowed to sign on as soldiers, sailors or pilots but more than 3000 Canadian women enlisted as nurses. They took care of the wounded/dying soldiers.</a:t>
            </a:r>
          </a:p>
          <a:p>
            <a:r>
              <a:rPr lang="en-US" sz="1800" dirty="0" smtClean="0"/>
              <a:t>The nurse’s still had the risks of getting wounded or killed when hospitals came under fire and they also had the risk of picking up infections or diseases.  </a:t>
            </a:r>
          </a:p>
          <a:p>
            <a:r>
              <a:rPr lang="en-US" sz="1800" dirty="0" smtClean="0"/>
              <a:t>About 1,000 Canadian women were employed by the Royal Air Force as truck drivers, mechanics and ambulance drivers.</a:t>
            </a:r>
          </a:p>
          <a:p>
            <a:r>
              <a:rPr lang="en-US" sz="1800" dirty="0" smtClean="0"/>
              <a:t> Thousands of Canadian women who stayed home started fundraising money for the war</a:t>
            </a:r>
          </a:p>
          <a:p>
            <a:endParaRPr lang="en-US" sz="1800" dirty="0" smtClean="0"/>
          </a:p>
          <a:p>
            <a:pPr>
              <a:buNone/>
            </a:pPr>
            <a:r>
              <a:rPr lang="en-US" sz="1800" dirty="0"/>
              <a:t>	</a:t>
            </a:r>
            <a:endParaRPr lang="en-US" sz="1800" dirty="0" smtClean="0"/>
          </a:p>
        </p:txBody>
      </p:sp>
      <p:sp>
        <p:nvSpPr>
          <p:cNvPr id="5" name="TextBox 4"/>
          <p:cNvSpPr txBox="1"/>
          <p:nvPr/>
        </p:nvSpPr>
        <p:spPr>
          <a:xfrm>
            <a:off x="304800" y="228600"/>
            <a:ext cx="1295400" cy="369332"/>
          </a:xfrm>
          <a:prstGeom prst="rect">
            <a:avLst/>
          </a:prstGeom>
          <a:noFill/>
        </p:spPr>
        <p:txBody>
          <a:bodyPr wrap="square" rtlCol="0">
            <a:spAutoFit/>
          </a:bodyPr>
          <a:lstStyle/>
          <a:p>
            <a:r>
              <a:rPr lang="en-US" dirty="0"/>
              <a:t>M</a:t>
            </a:r>
            <a:r>
              <a:rPr lang="en-US" dirty="0" smtClean="0"/>
              <a:t>ikayla</a:t>
            </a:r>
            <a:endParaRPr lang="en-US" dirty="0"/>
          </a:p>
        </p:txBody>
      </p:sp>
    </p:spTree>
    <p:extLst>
      <p:ext uri="{BB962C8B-B14F-4D97-AF65-F5344CB8AC3E}">
        <p14:creationId xmlns:p14="http://schemas.microsoft.com/office/powerpoint/2010/main" val="869007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Source</a:t>
            </a:r>
            <a:endParaRPr lang="en-US" dirty="0"/>
          </a:p>
        </p:txBody>
      </p:sp>
      <p:sp>
        <p:nvSpPr>
          <p:cNvPr id="4" name="Content Placeholder 3"/>
          <p:cNvSpPr>
            <a:spLocks noGrp="1"/>
          </p:cNvSpPr>
          <p:nvPr>
            <p:ph sz="half" idx="1"/>
          </p:nvPr>
        </p:nvSpPr>
        <p:spPr>
          <a:xfrm>
            <a:off x="4724400" y="990600"/>
            <a:ext cx="4038600" cy="4525963"/>
          </a:xfrm>
        </p:spPr>
        <p:txBody>
          <a:bodyPr>
            <a:normAutofit fontScale="92500" lnSpcReduction="10000"/>
          </a:bodyPr>
          <a:lstStyle/>
          <a:p>
            <a:r>
              <a:rPr lang="en-US" sz="2000" dirty="0" smtClean="0"/>
              <a:t>This is a photograph taken from  July, 1916 of four Canadian Nursing Sisters and a solider.</a:t>
            </a:r>
          </a:p>
          <a:p>
            <a:r>
              <a:rPr lang="en-US" sz="2000" dirty="0" smtClean="0"/>
              <a:t> This primary source is at No. 3 Casualty Nursing Station</a:t>
            </a:r>
          </a:p>
          <a:p>
            <a:r>
              <a:rPr lang="en-US" sz="2000" dirty="0" smtClean="0"/>
              <a:t>This photo tells us that Canadian women  are just as capable as the men and they also played a huge part in the war.</a:t>
            </a:r>
          </a:p>
          <a:p>
            <a:r>
              <a:rPr lang="en-US" sz="2000" dirty="0" smtClean="0"/>
              <a:t>This primary sources shows a change that made life better for Canadians because this provided women with work. Most Canadian women were given jobs as nurses in the war, helping to heal Canadian soldiers faster.</a:t>
            </a:r>
            <a:endParaRPr lang="en-US" sz="2000" dirty="0"/>
          </a:p>
        </p:txBody>
      </p:sp>
      <p:sp>
        <p:nvSpPr>
          <p:cNvPr id="5" name="Rectangle 4"/>
          <p:cNvSpPr/>
          <p:nvPr/>
        </p:nvSpPr>
        <p:spPr>
          <a:xfrm>
            <a:off x="381000" y="304800"/>
            <a:ext cx="908967" cy="369332"/>
          </a:xfrm>
          <a:prstGeom prst="rect">
            <a:avLst/>
          </a:prstGeom>
        </p:spPr>
        <p:txBody>
          <a:bodyPr wrap="none">
            <a:spAutoFit/>
          </a:bodyPr>
          <a:lstStyle/>
          <a:p>
            <a:r>
              <a:rPr lang="en-US" dirty="0" smtClean="0"/>
              <a:t>Mikayla</a:t>
            </a:r>
            <a:endParaRPr lang="en-US" dirty="0"/>
          </a:p>
        </p:txBody>
      </p:sp>
      <p:pic>
        <p:nvPicPr>
          <p:cNvPr id="3074" name="Picture 2" descr="http://2.bp.blogspot.com/_vlKbN1YNnpE/SRdpsJX8hYI/AAAAAAAAGeU/2zObr5dQrdo/s400/nursingsisterWWI.jpg"/>
          <p:cNvPicPr>
            <a:picLocks noChangeAspect="1" noChangeArrowheads="1"/>
          </p:cNvPicPr>
          <p:nvPr/>
        </p:nvPicPr>
        <p:blipFill>
          <a:blip r:embed="rId2" cstate="print"/>
          <a:srcRect/>
          <a:stretch>
            <a:fillRect/>
          </a:stretch>
        </p:blipFill>
        <p:spPr bwMode="auto">
          <a:xfrm>
            <a:off x="609600" y="1530927"/>
            <a:ext cx="3810000" cy="3657600"/>
          </a:xfrm>
          <a:prstGeom prst="rect">
            <a:avLst/>
          </a:prstGeom>
          <a:noFill/>
        </p:spPr>
      </p:pic>
      <p:sp>
        <p:nvSpPr>
          <p:cNvPr id="6" name="Rectangle 5"/>
          <p:cNvSpPr/>
          <p:nvPr/>
        </p:nvSpPr>
        <p:spPr>
          <a:xfrm>
            <a:off x="228600" y="5410200"/>
            <a:ext cx="4267200" cy="646331"/>
          </a:xfrm>
          <a:prstGeom prst="rect">
            <a:avLst/>
          </a:prstGeom>
        </p:spPr>
        <p:txBody>
          <a:bodyPr wrap="square">
            <a:spAutoFit/>
          </a:bodyPr>
          <a:lstStyle/>
          <a:p>
            <a:r>
              <a:rPr lang="en-US" dirty="0" smtClean="0"/>
              <a:t>http://maryswritingnook.blogspot.ca/2008/11/canadas-nursing-sisters.html</a:t>
            </a:r>
            <a:endParaRPr lang="en-US" dirty="0"/>
          </a:p>
        </p:txBody>
      </p:sp>
    </p:spTree>
    <p:extLst>
      <p:ext uri="{BB962C8B-B14F-4D97-AF65-F5344CB8AC3E}">
        <p14:creationId xmlns:p14="http://schemas.microsoft.com/office/powerpoint/2010/main" val="2133197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33065"/>
            <a:ext cx="8229600" cy="882134"/>
          </a:xfrm>
        </p:spPr>
        <p:txBody>
          <a:bodyPr/>
          <a:lstStyle/>
          <a:p>
            <a:r>
              <a:rPr lang="en-US" dirty="0" smtClean="0"/>
              <a:t>Historically Significant</a:t>
            </a:r>
            <a:endParaRPr lang="en-US" dirty="0"/>
          </a:p>
        </p:txBody>
      </p:sp>
      <p:sp>
        <p:nvSpPr>
          <p:cNvPr id="3" name="Content Placeholder 2"/>
          <p:cNvSpPr>
            <a:spLocks noGrp="1"/>
          </p:cNvSpPr>
          <p:nvPr>
            <p:ph sz="half" idx="1"/>
          </p:nvPr>
        </p:nvSpPr>
        <p:spPr>
          <a:xfrm>
            <a:off x="228600" y="1143000"/>
            <a:ext cx="4191000" cy="4800600"/>
          </a:xfrm>
        </p:spPr>
        <p:txBody>
          <a:bodyPr>
            <a:normAutofit fontScale="85000" lnSpcReduction="20000"/>
          </a:bodyPr>
          <a:lstStyle/>
          <a:p>
            <a:r>
              <a:rPr lang="en-US" dirty="0" smtClean="0"/>
              <a:t>I think this event is historically significant because it gave women the opportunity to show a male dominate society that they could do more than just raise children and tend a home. </a:t>
            </a:r>
          </a:p>
          <a:p>
            <a:r>
              <a:rPr lang="en-US" dirty="0" smtClean="0"/>
              <a:t>It gave them a chance to contribute to the war, considering a lot of the jobs were not available to women at the time.</a:t>
            </a:r>
          </a:p>
          <a:p>
            <a:r>
              <a:rPr lang="en-US" dirty="0" smtClean="0"/>
              <a:t>This also lead to women gaining fore independence and the ability to vote.</a:t>
            </a:r>
          </a:p>
          <a:p>
            <a:endParaRPr lang="en-US" dirty="0" smtClean="0"/>
          </a:p>
          <a:p>
            <a:endParaRPr lang="en-US" dirty="0" smtClean="0"/>
          </a:p>
          <a:p>
            <a:endParaRPr lang="en-US" dirty="0"/>
          </a:p>
        </p:txBody>
      </p:sp>
      <p:sp>
        <p:nvSpPr>
          <p:cNvPr id="5" name="Rectangle 4"/>
          <p:cNvSpPr/>
          <p:nvPr/>
        </p:nvSpPr>
        <p:spPr>
          <a:xfrm>
            <a:off x="381000" y="304800"/>
            <a:ext cx="908967" cy="369332"/>
          </a:xfrm>
          <a:prstGeom prst="rect">
            <a:avLst/>
          </a:prstGeom>
        </p:spPr>
        <p:txBody>
          <a:bodyPr wrap="none">
            <a:spAutoFit/>
          </a:bodyPr>
          <a:lstStyle/>
          <a:p>
            <a:r>
              <a:rPr lang="en-US" dirty="0" smtClean="0"/>
              <a:t>Mikayla</a:t>
            </a:r>
            <a:endParaRPr lang="en-US" dirty="0"/>
          </a:p>
        </p:txBody>
      </p:sp>
      <p:pic>
        <p:nvPicPr>
          <p:cNvPr id="2050" name="Picture 2" descr="http://www.epsomandewellhistoryexplorer.org.uk/images/PLS-Munitions.jpg">
            <a:hlinkClick r:id="rId2"/>
          </p:cNvPr>
          <p:cNvPicPr>
            <a:picLocks noChangeAspect="1" noChangeArrowheads="1"/>
          </p:cNvPicPr>
          <p:nvPr/>
        </p:nvPicPr>
        <p:blipFill>
          <a:blip r:embed="rId3" cstate="print"/>
          <a:srcRect/>
          <a:stretch>
            <a:fillRect/>
          </a:stretch>
        </p:blipFill>
        <p:spPr bwMode="auto">
          <a:xfrm>
            <a:off x="4741718" y="1143000"/>
            <a:ext cx="3886200" cy="3124200"/>
          </a:xfrm>
          <a:prstGeom prst="rect">
            <a:avLst/>
          </a:prstGeom>
          <a:noFill/>
        </p:spPr>
      </p:pic>
      <p:sp>
        <p:nvSpPr>
          <p:cNvPr id="4" name="TextBox 3"/>
          <p:cNvSpPr txBox="1"/>
          <p:nvPr/>
        </p:nvSpPr>
        <p:spPr>
          <a:xfrm>
            <a:off x="4419600" y="4419600"/>
            <a:ext cx="3733800" cy="2308324"/>
          </a:xfrm>
          <a:prstGeom prst="rect">
            <a:avLst/>
          </a:prstGeom>
          <a:noFill/>
        </p:spPr>
        <p:txBody>
          <a:bodyPr wrap="square" rtlCol="0">
            <a:spAutoFit/>
          </a:bodyPr>
          <a:lstStyle/>
          <a:p>
            <a:r>
              <a:rPr lang="en-CA" dirty="0" smtClean="0"/>
              <a:t>Ranking:4</a:t>
            </a:r>
          </a:p>
          <a:p>
            <a:r>
              <a:rPr lang="en-CA" dirty="0" smtClean="0"/>
              <a:t>I think women's involvement in the war is a 4 because it proved to Canadians the capability the women have, which would give them jobs in the future. It also gave the women an opportunity to prove that they are just as equal as the men are.  </a:t>
            </a:r>
            <a:endParaRPr lang="en-CA" dirty="0"/>
          </a:p>
        </p:txBody>
      </p:sp>
    </p:spTree>
    <p:extLst>
      <p:ext uri="{BB962C8B-B14F-4D97-AF65-F5344CB8AC3E}">
        <p14:creationId xmlns:p14="http://schemas.microsoft.com/office/powerpoint/2010/main" val="2997934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4132"/>
            <a:ext cx="8229600" cy="743506"/>
          </a:xfrm>
        </p:spPr>
        <p:txBody>
          <a:bodyPr/>
          <a:lstStyle/>
          <a:p>
            <a:r>
              <a:rPr lang="en-US" dirty="0" smtClean="0"/>
              <a:t>Sources</a:t>
            </a:r>
            <a:endParaRPr lang="en-US" dirty="0"/>
          </a:p>
        </p:txBody>
      </p:sp>
      <p:sp>
        <p:nvSpPr>
          <p:cNvPr id="3" name="Content Placeholder 2"/>
          <p:cNvSpPr>
            <a:spLocks noGrp="1"/>
          </p:cNvSpPr>
          <p:nvPr>
            <p:ph idx="1"/>
          </p:nvPr>
        </p:nvSpPr>
        <p:spPr>
          <a:xfrm>
            <a:off x="391142" y="1556792"/>
            <a:ext cx="8001000" cy="3206080"/>
          </a:xfrm>
        </p:spPr>
        <p:txBody>
          <a:bodyPr>
            <a:normAutofit fontScale="92500" lnSpcReduction="20000"/>
          </a:bodyPr>
          <a:lstStyle/>
          <a:p>
            <a:r>
              <a:rPr lang="en-CA" dirty="0" err="1"/>
              <a:t>Colyer</a:t>
            </a:r>
            <a:r>
              <a:rPr lang="en-CA" dirty="0"/>
              <a:t>, Jill et al. Creating Canada. Whitby: McGraw- Hill 	Ryerson, 2010. Print</a:t>
            </a:r>
            <a:r>
              <a:rPr lang="en-CA" dirty="0" smtClean="0"/>
              <a:t>.</a:t>
            </a:r>
          </a:p>
          <a:p>
            <a:r>
              <a:rPr lang="en-CA" dirty="0"/>
              <a:t>Don Quinlan, Jan </a:t>
            </a:r>
            <a:r>
              <a:rPr lang="en-CA" dirty="0" err="1"/>
              <a:t>Coomber</a:t>
            </a:r>
            <a:r>
              <a:rPr lang="en-CA" dirty="0"/>
              <a:t>, Rosemary Evans. Women </a:t>
            </a:r>
            <a:r>
              <a:rPr lang="en-CA" dirty="0" smtClean="0"/>
              <a:t>Changing 	Canada</a:t>
            </a:r>
            <a:r>
              <a:rPr lang="en-CA" dirty="0"/>
              <a:t>. Don </a:t>
            </a:r>
            <a:r>
              <a:rPr lang="en-CA" dirty="0" smtClean="0"/>
              <a:t>Mills</a:t>
            </a:r>
            <a:r>
              <a:rPr lang="en-CA" dirty="0"/>
              <a:t>: </a:t>
            </a:r>
            <a:r>
              <a:rPr lang="en-CA" dirty="0" smtClean="0"/>
              <a:t>	Oxford </a:t>
            </a:r>
            <a:r>
              <a:rPr lang="en-CA" dirty="0"/>
              <a:t>University Canada,1997. </a:t>
            </a:r>
            <a:r>
              <a:rPr lang="en-CA" dirty="0" smtClean="0"/>
              <a:t>	Print.</a:t>
            </a:r>
          </a:p>
          <a:p>
            <a:r>
              <a:rPr lang="en-CA" dirty="0" err="1"/>
              <a:t>McCrackin</a:t>
            </a:r>
            <a:r>
              <a:rPr lang="en-CA" dirty="0"/>
              <a:t>, Laura. “Women's Roles in Canada During World War I </a:t>
            </a:r>
            <a:r>
              <a:rPr lang="en-CA" dirty="0" smtClean="0"/>
              <a:t>	and the </a:t>
            </a:r>
            <a:r>
              <a:rPr lang="en-CA" dirty="0"/>
              <a:t>Suffragist </a:t>
            </a:r>
            <a:r>
              <a:rPr lang="en-CA" dirty="0" smtClean="0"/>
              <a:t>Movement</a:t>
            </a:r>
            <a:r>
              <a:rPr lang="en-CA" dirty="0"/>
              <a:t>.” </a:t>
            </a:r>
            <a:r>
              <a:rPr lang="en-CA" i="1" dirty="0"/>
              <a:t>History Archive. </a:t>
            </a:r>
            <a:r>
              <a:rPr lang="en-CA" i="1" dirty="0" err="1"/>
              <a:t>N.p</a:t>
            </a:r>
            <a:r>
              <a:rPr lang="en-CA" i="1" dirty="0"/>
              <a:t>. </a:t>
            </a:r>
            <a:r>
              <a:rPr lang="en-CA" i="1" dirty="0" err="1"/>
              <a:t>N.d.</a:t>
            </a:r>
            <a:r>
              <a:rPr lang="en-CA" i="1" dirty="0"/>
              <a:t> </a:t>
            </a:r>
            <a:r>
              <a:rPr lang="en-CA" i="1" dirty="0" smtClean="0"/>
              <a:t>	25.Apr </a:t>
            </a:r>
            <a:r>
              <a:rPr lang="en-CA" i="1" dirty="0"/>
              <a:t>2013. Web. </a:t>
            </a:r>
          </a:p>
          <a:p>
            <a:r>
              <a:rPr lang="en-CA" i="1" dirty="0"/>
              <a:t>“Women in world war 1.” Tripod</a:t>
            </a:r>
            <a:r>
              <a:rPr lang="en-CA" dirty="0"/>
              <a:t>. </a:t>
            </a:r>
            <a:r>
              <a:rPr lang="en-CA" dirty="0" err="1"/>
              <a:t>N.p</a:t>
            </a:r>
            <a:r>
              <a:rPr lang="en-CA" dirty="0"/>
              <a:t>. </a:t>
            </a:r>
            <a:r>
              <a:rPr lang="en-CA" dirty="0" err="1"/>
              <a:t>N.d.</a:t>
            </a:r>
            <a:r>
              <a:rPr lang="en-CA" dirty="0"/>
              <a:t> Web. 25 Apr 2013.  </a:t>
            </a:r>
            <a:r>
              <a:rPr lang="en-CA" dirty="0" smtClean="0"/>
              <a:t>	Web</a:t>
            </a:r>
          </a:p>
          <a:p>
            <a:endParaRPr lang="en-CA" dirty="0"/>
          </a:p>
          <a:p>
            <a:endParaRPr lang="en-US" sz="2400" dirty="0"/>
          </a:p>
        </p:txBody>
      </p:sp>
      <p:sp>
        <p:nvSpPr>
          <p:cNvPr id="4" name="Rectangle 3"/>
          <p:cNvSpPr/>
          <p:nvPr/>
        </p:nvSpPr>
        <p:spPr>
          <a:xfrm>
            <a:off x="381000" y="304800"/>
            <a:ext cx="908967" cy="369332"/>
          </a:xfrm>
          <a:prstGeom prst="rect">
            <a:avLst/>
          </a:prstGeom>
        </p:spPr>
        <p:txBody>
          <a:bodyPr wrap="none">
            <a:spAutoFit/>
          </a:bodyPr>
          <a:lstStyle/>
          <a:p>
            <a:r>
              <a:rPr lang="en-US" dirty="0" smtClean="0"/>
              <a:t>Mikayla</a:t>
            </a:r>
            <a:endParaRPr lang="en-US" dirty="0"/>
          </a:p>
        </p:txBody>
      </p:sp>
    </p:spTree>
    <p:extLst>
      <p:ext uri="{BB962C8B-B14F-4D97-AF65-F5344CB8AC3E}">
        <p14:creationId xmlns:p14="http://schemas.microsoft.com/office/powerpoint/2010/main" val="18505395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fontScale="70000" lnSpcReduction="20000"/>
          </a:bodyPr>
          <a:lstStyle/>
          <a:p>
            <a:r>
              <a:rPr lang="en-US" sz="3600" dirty="0" smtClean="0"/>
              <a:t>Lilan Alarashi</a:t>
            </a:r>
            <a:endParaRPr lang="en-US" sz="3600" dirty="0"/>
          </a:p>
        </p:txBody>
      </p:sp>
      <p:sp>
        <p:nvSpPr>
          <p:cNvPr id="2" name="Title 1"/>
          <p:cNvSpPr>
            <a:spLocks noGrp="1"/>
          </p:cNvSpPr>
          <p:nvPr>
            <p:ph type="title"/>
          </p:nvPr>
        </p:nvSpPr>
        <p:spPr/>
        <p:txBody>
          <a:bodyPr/>
          <a:lstStyle/>
          <a:p>
            <a:r>
              <a:rPr lang="en-US" dirty="0" smtClean="0"/>
              <a:t>Woman ban alcohol (prohibition)</a:t>
            </a:r>
            <a:endParaRPr lang="en-US" dirty="0"/>
          </a:p>
        </p:txBody>
      </p:sp>
      <p:sp>
        <p:nvSpPr>
          <p:cNvPr id="4" name="TextBox 3"/>
          <p:cNvSpPr txBox="1"/>
          <p:nvPr/>
        </p:nvSpPr>
        <p:spPr>
          <a:xfrm>
            <a:off x="1371600" y="635256"/>
            <a:ext cx="5004504" cy="646331"/>
          </a:xfrm>
          <a:prstGeom prst="rect">
            <a:avLst/>
          </a:prstGeom>
          <a:noFill/>
        </p:spPr>
        <p:txBody>
          <a:bodyPr wrap="square" rtlCol="0">
            <a:spAutoFit/>
          </a:bodyPr>
          <a:lstStyle/>
          <a:p>
            <a:r>
              <a:rPr lang="en-US" sz="3600" dirty="0" smtClean="0"/>
              <a:t>Canadian women</a:t>
            </a:r>
            <a:endParaRPr lang="en-US" sz="3600" dirty="0"/>
          </a:p>
        </p:txBody>
      </p:sp>
    </p:spTree>
    <p:extLst>
      <p:ext uri="{BB962C8B-B14F-4D97-AF65-F5344CB8AC3E}">
        <p14:creationId xmlns:p14="http://schemas.microsoft.com/office/powerpoint/2010/main" val="4096231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2901"/>
            <a:ext cx="8229600" cy="1600200"/>
          </a:xfrm>
        </p:spPr>
        <p:txBody>
          <a:bodyPr/>
          <a:lstStyle/>
          <a:p>
            <a:r>
              <a:rPr lang="en-US" dirty="0" smtClean="0"/>
              <a:t>Descriptive Paragraph</a:t>
            </a:r>
            <a:endParaRPr lang="en-US" dirty="0"/>
          </a:p>
        </p:txBody>
      </p:sp>
      <p:sp>
        <p:nvSpPr>
          <p:cNvPr id="7" name="TextBox 6"/>
          <p:cNvSpPr txBox="1"/>
          <p:nvPr/>
        </p:nvSpPr>
        <p:spPr>
          <a:xfrm>
            <a:off x="366988" y="965641"/>
            <a:ext cx="8074613" cy="5262979"/>
          </a:xfrm>
          <a:prstGeom prst="rect">
            <a:avLst/>
          </a:prstGeom>
          <a:noFill/>
        </p:spPr>
        <p:txBody>
          <a:bodyPr wrap="square" rtlCol="0">
            <a:spAutoFit/>
          </a:bodyPr>
          <a:lstStyle/>
          <a:p>
            <a:pPr marL="285750" indent="-285750">
              <a:buFont typeface="Arial"/>
              <a:buChar char="•"/>
            </a:pPr>
            <a:r>
              <a:rPr lang="en-US" sz="1200" dirty="0" smtClean="0"/>
              <a:t>In the early 20</a:t>
            </a:r>
            <a:r>
              <a:rPr lang="en-US" sz="1200" baseline="30000" dirty="0" smtClean="0"/>
              <a:t>th</a:t>
            </a:r>
            <a:r>
              <a:rPr lang="en-US" sz="1200" dirty="0" smtClean="0"/>
              <a:t> century alcohol was blamed for many social problems such as crime, public drunkenness, family violence and poverty</a:t>
            </a:r>
          </a:p>
          <a:p>
            <a:pPr marL="285750" indent="-285750">
              <a:buFont typeface="Arial"/>
              <a:buChar char="•"/>
            </a:pPr>
            <a:r>
              <a:rPr lang="en-US" sz="1200" dirty="0" smtClean="0"/>
              <a:t>The outcome of this was the temperance movement which called on people to refrain from drinking alcohol</a:t>
            </a:r>
          </a:p>
          <a:p>
            <a:pPr marL="285750" indent="-285750">
              <a:buFont typeface="Arial"/>
              <a:buChar char="•"/>
            </a:pPr>
            <a:r>
              <a:rPr lang="en-US" sz="1200" dirty="0" smtClean="0"/>
              <a:t>Gained ground in North America</a:t>
            </a:r>
          </a:p>
          <a:p>
            <a:pPr marL="285750" indent="-285750">
              <a:buFont typeface="Arial"/>
              <a:buChar char="•"/>
            </a:pPr>
            <a:r>
              <a:rPr lang="en-US" sz="1200" dirty="0" smtClean="0"/>
              <a:t>If people stopped spending money on alcohol many families would be able to improve their lives, which is what the temperance societies believed </a:t>
            </a:r>
          </a:p>
          <a:p>
            <a:pPr marL="285750" indent="-285750">
              <a:buFont typeface="Arial"/>
              <a:buChar char="•"/>
            </a:pPr>
            <a:r>
              <a:rPr lang="en-US" sz="1200" dirty="0" smtClean="0"/>
              <a:t>The woman’s Christian temperance union campaigned for total prohibition on alcohol</a:t>
            </a:r>
          </a:p>
          <a:p>
            <a:pPr marL="285750" indent="-285750">
              <a:buFont typeface="Arial"/>
              <a:buChar char="•"/>
            </a:pPr>
            <a:r>
              <a:rPr lang="en-US" sz="1200" dirty="0" smtClean="0"/>
              <a:t>Nellie Clung and Louise McKinney (who were members of the famous five) became members of the movement</a:t>
            </a:r>
          </a:p>
          <a:p>
            <a:pPr marL="285750" indent="-285750">
              <a:buFont typeface="Arial"/>
              <a:buChar char="•"/>
            </a:pPr>
            <a:r>
              <a:rPr lang="en-US" sz="1200" dirty="0" smtClean="0"/>
              <a:t>Before and during world war 1 the temperance movement led to the banning of alcohol in numerous provinces as well as Alberta and Ontario.</a:t>
            </a:r>
          </a:p>
          <a:p>
            <a:pPr marL="285750" indent="-285750">
              <a:buFont typeface="Arial"/>
              <a:buChar char="•"/>
            </a:pPr>
            <a:r>
              <a:rPr lang="en-US" sz="1200" dirty="0" smtClean="0"/>
              <a:t>Selling alcohol was illegal, bars were closed</a:t>
            </a:r>
          </a:p>
          <a:p>
            <a:pPr marL="285750" indent="-285750">
              <a:buFont typeface="Arial"/>
              <a:buChar char="•"/>
            </a:pPr>
            <a:r>
              <a:rPr lang="en-US" sz="1200" dirty="0" smtClean="0"/>
              <a:t>In 1918 under the war measures act, the federal government enacted prohibition- laws against making and selling intoxicating liquor</a:t>
            </a:r>
          </a:p>
          <a:p>
            <a:pPr marL="285750" indent="-285750">
              <a:buFont typeface="Arial"/>
              <a:buChar char="•"/>
            </a:pPr>
            <a:r>
              <a:rPr lang="en-US" sz="1200" dirty="0" smtClean="0"/>
              <a:t>This ban continued until a year after the war ended</a:t>
            </a:r>
          </a:p>
          <a:p>
            <a:pPr marL="285750" indent="-285750">
              <a:buFont typeface="Arial"/>
              <a:buChar char="•"/>
            </a:pPr>
            <a:r>
              <a:rPr lang="en-US" sz="1200" dirty="0" smtClean="0"/>
              <a:t>Brisk illegal trades in alcohol started happening because not all Canadians were happy with prohibition</a:t>
            </a:r>
          </a:p>
          <a:p>
            <a:pPr marL="285750" indent="-285750">
              <a:buFont typeface="Arial"/>
              <a:buChar char="•"/>
            </a:pPr>
            <a:r>
              <a:rPr lang="en-US" sz="1200" dirty="0" smtClean="0"/>
              <a:t>Criminals become rich after selling expensive illegal liquor to Canadians</a:t>
            </a:r>
          </a:p>
          <a:p>
            <a:pPr marL="285750" indent="-285750">
              <a:buFont typeface="Arial"/>
              <a:buChar char="•"/>
            </a:pPr>
            <a:r>
              <a:rPr lang="en-US" sz="1200" dirty="0" smtClean="0"/>
              <a:t>Governments lost the income made by alcohol taxes</a:t>
            </a:r>
          </a:p>
          <a:p>
            <a:pPr marL="285750" indent="-285750">
              <a:buFont typeface="Arial"/>
              <a:buChar char="•"/>
            </a:pPr>
            <a:r>
              <a:rPr lang="en-US" sz="1200" dirty="0" smtClean="0"/>
              <a:t>By 1921 provincial governments began to repeal prohibition laws and replace them with government-controlled liquor sales</a:t>
            </a:r>
          </a:p>
          <a:p>
            <a:pPr marL="285750" indent="-285750">
              <a:buFont typeface="Arial"/>
              <a:buChar char="•"/>
            </a:pPr>
            <a:r>
              <a:rPr lang="en-US" sz="1200" dirty="0" smtClean="0"/>
              <a:t>The united states government had also introduced prohibition</a:t>
            </a:r>
          </a:p>
          <a:p>
            <a:pPr marL="285750" indent="-285750">
              <a:buFont typeface="Arial"/>
              <a:buChar char="•"/>
            </a:pPr>
            <a:r>
              <a:rPr lang="en-US" sz="1200" dirty="0" smtClean="0"/>
              <a:t>The us laws remained in effect well after prohibition had ended in Canada</a:t>
            </a:r>
          </a:p>
          <a:p>
            <a:pPr marL="285750" indent="-285750">
              <a:buFont typeface="Arial"/>
              <a:buChar char="•"/>
            </a:pPr>
            <a:r>
              <a:rPr lang="en-US" sz="1200" dirty="0" smtClean="0"/>
              <a:t>This created a profitable business opportunity for Canadian liquor companies</a:t>
            </a:r>
          </a:p>
          <a:p>
            <a:pPr marL="285750" indent="-285750">
              <a:buFont typeface="Arial"/>
              <a:buChar char="•"/>
            </a:pPr>
            <a:r>
              <a:rPr lang="en-US" sz="1200" dirty="0" smtClean="0"/>
              <a:t>Every year “rum runners” transported about 45 million liters of liquor into the U.S. often through remote land crossings or across lakes and rivers in boats</a:t>
            </a:r>
          </a:p>
          <a:p>
            <a:pPr marL="285750" indent="-285750">
              <a:buFont typeface="Arial"/>
              <a:buChar char="•"/>
            </a:pPr>
            <a:r>
              <a:rPr lang="en-US" sz="1200" dirty="0" smtClean="0"/>
              <a:t>Small-scale smugglers often hid liquor containers in their clothing , in baby carriages or in other ways</a:t>
            </a:r>
          </a:p>
          <a:p>
            <a:pPr marL="285750" indent="-285750">
              <a:buFont typeface="Arial"/>
              <a:buChar char="•"/>
            </a:pPr>
            <a:r>
              <a:rPr lang="en-US" sz="1200" dirty="0" smtClean="0"/>
              <a:t>Larger-scale smugglers used fast boats or cars to bypass border checkpoints</a:t>
            </a:r>
          </a:p>
          <a:p>
            <a:pPr marL="285750" indent="-285750">
              <a:buFont typeface="Arial"/>
              <a:buChar char="•"/>
            </a:pPr>
            <a:r>
              <a:rPr lang="en-US" sz="1200" dirty="0" smtClean="0"/>
              <a:t>Prohibition lasted for 13 years, in 1993 alcohol became legal again</a:t>
            </a:r>
          </a:p>
          <a:p>
            <a:pPr marL="285750" indent="-285750">
              <a:buFont typeface="Arial"/>
              <a:buChar char="•"/>
            </a:pPr>
            <a:endParaRPr lang="en-US" sz="1200" dirty="0"/>
          </a:p>
        </p:txBody>
      </p:sp>
    </p:spTree>
    <p:extLst>
      <p:ext uri="{BB962C8B-B14F-4D97-AF65-F5344CB8AC3E}">
        <p14:creationId xmlns:p14="http://schemas.microsoft.com/office/powerpoint/2010/main" val="1617207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6000" dirty="0" smtClean="0"/>
              <a:t>Timeline</a:t>
            </a:r>
            <a:endParaRPr lang="en-CA" sz="6000" dirty="0"/>
          </a:p>
        </p:txBody>
      </p:sp>
      <p:sp>
        <p:nvSpPr>
          <p:cNvPr id="3" name="Content Placeholder 2"/>
          <p:cNvSpPr>
            <a:spLocks noGrp="1"/>
          </p:cNvSpPr>
          <p:nvPr>
            <p:ph idx="1"/>
          </p:nvPr>
        </p:nvSpPr>
        <p:spPr/>
        <p:txBody>
          <a:bodyPr/>
          <a:lstStyle/>
          <a:p>
            <a:r>
              <a:rPr lang="en-CA" sz="4000" dirty="0" smtClean="0"/>
              <a:t>Women in the Olympics (1900)</a:t>
            </a:r>
          </a:p>
          <a:p>
            <a:r>
              <a:rPr lang="en-CA" sz="4000" dirty="0"/>
              <a:t>The Arts (1910-1919</a:t>
            </a:r>
            <a:r>
              <a:rPr lang="en-CA" sz="4000" dirty="0" smtClean="0"/>
              <a:t>)</a:t>
            </a:r>
          </a:p>
          <a:p>
            <a:r>
              <a:rPr lang="en-CA" sz="4000" dirty="0" smtClean="0"/>
              <a:t>Women’s role in World War 1(1914-1918)</a:t>
            </a:r>
          </a:p>
          <a:p>
            <a:r>
              <a:rPr lang="en-CA" sz="4000" dirty="0" smtClean="0"/>
              <a:t>Prohibition (1918-1921)</a:t>
            </a:r>
          </a:p>
          <a:p>
            <a:r>
              <a:rPr lang="en-CA" sz="4000" dirty="0" smtClean="0"/>
              <a:t>Suffrage (1918-1940</a:t>
            </a:r>
          </a:p>
          <a:p>
            <a:endParaRPr lang="en-CA" dirty="0"/>
          </a:p>
        </p:txBody>
      </p:sp>
    </p:spTree>
    <p:extLst>
      <p:ext uri="{BB962C8B-B14F-4D97-AF65-F5344CB8AC3E}">
        <p14:creationId xmlns:p14="http://schemas.microsoft.com/office/powerpoint/2010/main" val="19728429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497" y="-469907"/>
            <a:ext cx="8229600" cy="1600200"/>
          </a:xfrm>
        </p:spPr>
        <p:txBody>
          <a:bodyPr/>
          <a:lstStyle/>
          <a:p>
            <a:r>
              <a:rPr lang="en-US" dirty="0" smtClean="0"/>
              <a:t>Primary source</a:t>
            </a:r>
            <a:endParaRPr lang="en-US" dirty="0"/>
          </a:p>
        </p:txBody>
      </p:sp>
      <p:pic>
        <p:nvPicPr>
          <p:cNvPr id="3" name="Picture 2" descr="stylishblokeswant.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9099" y="1130293"/>
            <a:ext cx="5707587" cy="4773618"/>
          </a:xfrm>
          <a:prstGeom prst="rect">
            <a:avLst/>
          </a:prstGeom>
        </p:spPr>
      </p:pic>
      <p:sp>
        <p:nvSpPr>
          <p:cNvPr id="6" name="TextBox 5"/>
          <p:cNvSpPr txBox="1"/>
          <p:nvPr/>
        </p:nvSpPr>
        <p:spPr>
          <a:xfrm>
            <a:off x="279099" y="6237312"/>
            <a:ext cx="7255863" cy="276999"/>
          </a:xfrm>
          <a:prstGeom prst="rect">
            <a:avLst/>
          </a:prstGeom>
          <a:noFill/>
        </p:spPr>
        <p:txBody>
          <a:bodyPr wrap="none" rtlCol="0">
            <a:spAutoFit/>
          </a:bodyPr>
          <a:lstStyle/>
          <a:p>
            <a:r>
              <a:rPr lang="en-US" sz="1200" dirty="0"/>
              <a:t>"Home English Blog: Prohibition Era." Home English Blog: Prohibition Era. N.p., n.d. Web. 26 Apr. 2013.</a:t>
            </a:r>
          </a:p>
        </p:txBody>
      </p:sp>
      <p:sp>
        <p:nvSpPr>
          <p:cNvPr id="7" name="TextBox 6"/>
          <p:cNvSpPr txBox="1"/>
          <p:nvPr/>
        </p:nvSpPr>
        <p:spPr>
          <a:xfrm>
            <a:off x="6321605" y="1130293"/>
            <a:ext cx="2637492" cy="2862322"/>
          </a:xfrm>
          <a:prstGeom prst="rect">
            <a:avLst/>
          </a:prstGeom>
          <a:noFill/>
        </p:spPr>
        <p:txBody>
          <a:bodyPr wrap="square" rtlCol="0">
            <a:spAutoFit/>
          </a:bodyPr>
          <a:lstStyle/>
          <a:p>
            <a:r>
              <a:rPr lang="en-US" dirty="0" smtClean="0"/>
              <a:t>This visual is important to the prohibition because it shows the many who didn't</a:t>
            </a:r>
            <a:r>
              <a:rPr lang="fr-FR" dirty="0" smtClean="0"/>
              <a:t>’</a:t>
            </a:r>
            <a:r>
              <a:rPr lang="en-US" dirty="0" smtClean="0"/>
              <a:t>t agree with illegalization of alcohol. Many people started protesting, the protests started happening in </a:t>
            </a:r>
            <a:r>
              <a:rPr lang="en-US" dirty="0"/>
              <a:t>larger </a:t>
            </a:r>
            <a:r>
              <a:rPr lang="en-US" dirty="0" smtClean="0"/>
              <a:t>scales.</a:t>
            </a:r>
            <a:endParaRPr lang="en-US" dirty="0"/>
          </a:p>
        </p:txBody>
      </p:sp>
    </p:spTree>
    <p:extLst>
      <p:ext uri="{BB962C8B-B14F-4D97-AF65-F5344CB8AC3E}">
        <p14:creationId xmlns:p14="http://schemas.microsoft.com/office/powerpoint/2010/main" val="17681589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8989"/>
            <a:ext cx="8229600" cy="1600200"/>
          </a:xfrm>
        </p:spPr>
        <p:txBody>
          <a:bodyPr/>
          <a:lstStyle/>
          <a:p>
            <a:r>
              <a:rPr lang="en-US" dirty="0" smtClean="0"/>
              <a:t>Historical significance</a:t>
            </a:r>
            <a:endParaRPr lang="en-US" dirty="0"/>
          </a:p>
        </p:txBody>
      </p:sp>
      <p:sp>
        <p:nvSpPr>
          <p:cNvPr id="3" name="TextBox 2"/>
          <p:cNvSpPr txBox="1"/>
          <p:nvPr/>
        </p:nvSpPr>
        <p:spPr>
          <a:xfrm>
            <a:off x="564484" y="990631"/>
            <a:ext cx="8122316" cy="8217634"/>
          </a:xfrm>
          <a:prstGeom prst="rect">
            <a:avLst/>
          </a:prstGeom>
          <a:noFill/>
        </p:spPr>
        <p:txBody>
          <a:bodyPr wrap="square" rtlCol="0">
            <a:spAutoFit/>
          </a:bodyPr>
          <a:lstStyle/>
          <a:p>
            <a:pPr marL="285750" indent="-285750">
              <a:buFont typeface="Arial"/>
              <a:buChar char="•"/>
            </a:pPr>
            <a:r>
              <a:rPr lang="en-US" sz="1500" dirty="0" smtClean="0"/>
              <a:t>This event is historically significant because it was the first and only time an amendment to the U.S constitution was repealed </a:t>
            </a:r>
          </a:p>
          <a:p>
            <a:pPr marL="285750" indent="-285750">
              <a:buFont typeface="Arial"/>
              <a:buChar char="•"/>
            </a:pPr>
            <a:r>
              <a:rPr lang="en-US" sz="1500" dirty="0" smtClean="0"/>
              <a:t>After the prohibition was made it </a:t>
            </a:r>
            <a:r>
              <a:rPr lang="en-CA" sz="1500" dirty="0" smtClean="0"/>
              <a:t>didn’t stop drinking, just drove it underground. </a:t>
            </a:r>
            <a:r>
              <a:rPr lang="en-US" sz="1500" dirty="0"/>
              <a:t>O</a:t>
            </a:r>
            <a:r>
              <a:rPr lang="en-US" sz="1500" dirty="0" smtClean="0"/>
              <a:t>rdinary citizens had to become “outlaws” to sip a beer. The black market grew and thrived, which operated violently  costing many lives</a:t>
            </a:r>
          </a:p>
          <a:p>
            <a:pPr marL="285750" indent="-285750">
              <a:buFont typeface="Arial"/>
              <a:buChar char="•"/>
            </a:pPr>
            <a:r>
              <a:rPr lang="en-US" sz="1500" dirty="0" smtClean="0"/>
              <a:t>Exposed our need to possibly sacrifice our morals to save our economy</a:t>
            </a:r>
          </a:p>
          <a:p>
            <a:pPr marL="285750" indent="-285750">
              <a:buFont typeface="Arial"/>
              <a:buChar char="•"/>
            </a:pPr>
            <a:r>
              <a:rPr lang="en-US" sz="1500" dirty="0" smtClean="0"/>
              <a:t>The prohibition had a negative impact </a:t>
            </a:r>
            <a:r>
              <a:rPr lang="en-US" sz="1500" dirty="0"/>
              <a:t>because </a:t>
            </a:r>
            <a:r>
              <a:rPr lang="en-US" sz="1500" dirty="0" smtClean="0"/>
              <a:t>it </a:t>
            </a:r>
            <a:r>
              <a:rPr lang="en-US" sz="1500" dirty="0"/>
              <a:t>created disrespect for the </a:t>
            </a:r>
            <a:r>
              <a:rPr lang="en-US" sz="1500" dirty="0" smtClean="0"/>
              <a:t>law and religion and created organized law</a:t>
            </a:r>
            <a:endParaRPr lang="en-US" sz="1500" dirty="0"/>
          </a:p>
          <a:p>
            <a:pPr marL="285750" indent="-285750">
              <a:buFont typeface="Arial"/>
              <a:buChar char="•"/>
            </a:pPr>
            <a:r>
              <a:rPr lang="en-US" sz="1500" dirty="0" smtClean="0"/>
              <a:t>People </a:t>
            </a:r>
            <a:r>
              <a:rPr lang="en-US" sz="1500" dirty="0"/>
              <a:t>made their own 'bootleg' alcohol, ignoring all governmental standards </a:t>
            </a:r>
            <a:r>
              <a:rPr lang="en-US" sz="1500" dirty="0" smtClean="0"/>
              <a:t>like quality and sanitation</a:t>
            </a:r>
            <a:r>
              <a:rPr lang="en-US" sz="1500" dirty="0"/>
              <a:t>. Many were </a:t>
            </a:r>
            <a:r>
              <a:rPr lang="en-US" sz="1500" dirty="0" smtClean="0"/>
              <a:t>poisoned </a:t>
            </a:r>
            <a:r>
              <a:rPr lang="en-US" sz="1500" dirty="0"/>
              <a:t>by drinking wood alcohol</a:t>
            </a:r>
            <a:r>
              <a:rPr lang="en-US" sz="1500" dirty="0" smtClean="0"/>
              <a:t>.</a:t>
            </a:r>
          </a:p>
          <a:p>
            <a:pPr marL="285750" indent="-285750">
              <a:buFont typeface="Arial"/>
              <a:buChar char="•"/>
            </a:pPr>
            <a:r>
              <a:rPr lang="en-US" sz="1500" dirty="0"/>
              <a:t>Imported alcohol was also brought in from outside of the country. Many criminal organizations developed from the importing, transporting and selling </a:t>
            </a:r>
            <a:r>
              <a:rPr lang="en-US" sz="1500" dirty="0" smtClean="0"/>
              <a:t> </a:t>
            </a:r>
            <a:r>
              <a:rPr lang="en-US" sz="1500" dirty="0"/>
              <a:t>illegal </a:t>
            </a:r>
            <a:r>
              <a:rPr lang="en-US" sz="1500" dirty="0" smtClean="0"/>
              <a:t>alcohol</a:t>
            </a:r>
          </a:p>
          <a:p>
            <a:pPr marL="285750" indent="-285750">
              <a:buFont typeface="Arial"/>
              <a:buChar char="•"/>
            </a:pPr>
            <a:r>
              <a:rPr lang="en-US" sz="1500" dirty="0" smtClean="0"/>
              <a:t>Rank: -4 the economy took a major hit, because of the loss of tax revenue and legal jobs</a:t>
            </a:r>
            <a:r>
              <a:rPr lang="en-US" sz="1500" dirty="0"/>
              <a:t>. C</a:t>
            </a:r>
            <a:r>
              <a:rPr lang="en-US" sz="1500" dirty="0" smtClean="0"/>
              <a:t>ontaminated </a:t>
            </a:r>
            <a:r>
              <a:rPr lang="en-US" sz="1500" dirty="0"/>
              <a:t>liquor contributed to more than 50,000 </a:t>
            </a:r>
            <a:r>
              <a:rPr lang="en-US" sz="1500" dirty="0" smtClean="0"/>
              <a:t>deaths. By the </a:t>
            </a:r>
            <a:r>
              <a:rPr lang="en-US" sz="1500" dirty="0"/>
              <a:t>end of the 1920s there were more alcoholics and illegal drinking establishments than before </a:t>
            </a:r>
            <a:r>
              <a:rPr lang="en-US" sz="1500" dirty="0" smtClean="0"/>
              <a:t>Prohibition. </a:t>
            </a:r>
          </a:p>
          <a:p>
            <a:pPr marL="285750" indent="-285750">
              <a:buFont typeface="Arial"/>
              <a:buChar char="•"/>
            </a:pPr>
            <a:endParaRPr lang="en-US" sz="1500" dirty="0" smtClean="0"/>
          </a:p>
          <a:p>
            <a:pPr marL="285750" indent="-285750">
              <a:buFont typeface="Arial"/>
              <a:buChar char="•"/>
            </a:pPr>
            <a:endParaRPr lang="en-US" dirty="0" smtClean="0"/>
          </a:p>
          <a:p>
            <a:r>
              <a:rPr lang="en-US" dirty="0" smtClean="0"/>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0354672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2319"/>
            <a:ext cx="8229600" cy="1600200"/>
          </a:xfrm>
        </p:spPr>
        <p:txBody>
          <a:bodyPr/>
          <a:lstStyle/>
          <a:p>
            <a:r>
              <a:rPr lang="en-US" dirty="0"/>
              <a:t>S</a:t>
            </a:r>
            <a:r>
              <a:rPr lang="en-US" dirty="0" smtClean="0"/>
              <a:t>ources</a:t>
            </a:r>
            <a:endParaRPr lang="en-US" dirty="0"/>
          </a:p>
        </p:txBody>
      </p:sp>
      <p:sp>
        <p:nvSpPr>
          <p:cNvPr id="3" name="TextBox 2"/>
          <p:cNvSpPr txBox="1"/>
          <p:nvPr/>
        </p:nvSpPr>
        <p:spPr>
          <a:xfrm>
            <a:off x="283744" y="1513117"/>
            <a:ext cx="8579890" cy="4154983"/>
          </a:xfrm>
          <a:prstGeom prst="rect">
            <a:avLst/>
          </a:prstGeom>
          <a:noFill/>
        </p:spPr>
        <p:txBody>
          <a:bodyPr wrap="square" rtlCol="0">
            <a:spAutoFit/>
          </a:bodyPr>
          <a:lstStyle/>
          <a:p>
            <a:pPr marL="285750" indent="-285750">
              <a:buFont typeface="Arial"/>
              <a:buChar char="•"/>
            </a:pPr>
            <a:r>
              <a:rPr lang="en-US" sz="2400" dirty="0"/>
              <a:t>"How Prohibition Worked." HowStuffWorks. N.p., n.d. Web. 26 Apr. 2013</a:t>
            </a:r>
            <a:r>
              <a:rPr lang="en-US" sz="2400" dirty="0" smtClean="0"/>
              <a:t>.</a:t>
            </a:r>
          </a:p>
          <a:p>
            <a:pPr marL="285750" indent="-285750">
              <a:buFont typeface="Arial"/>
              <a:buChar char="•"/>
            </a:pPr>
            <a:endParaRPr lang="en-US" sz="2400" dirty="0" smtClean="0"/>
          </a:p>
          <a:p>
            <a:pPr marL="285750" indent="-285750">
              <a:buFont typeface="Arial"/>
              <a:buChar char="•"/>
            </a:pPr>
            <a:r>
              <a:rPr lang="en-US" sz="2400" dirty="0" smtClean="0"/>
              <a:t>"</a:t>
            </a:r>
            <a:r>
              <a:rPr lang="en-US" sz="2400" dirty="0"/>
              <a:t>12 Bad Effects of Prohibition You Should Know." Unreasonable Faith. N.p., n.d. Web. 26 Apr. 2013</a:t>
            </a:r>
            <a:r>
              <a:rPr lang="en-US" sz="2400" dirty="0" smtClean="0"/>
              <a:t>.</a:t>
            </a:r>
          </a:p>
          <a:p>
            <a:pPr marL="285750" indent="-285750">
              <a:buFont typeface="Arial"/>
              <a:buChar char="•"/>
            </a:pPr>
            <a:endParaRPr lang="en-US" sz="2400" dirty="0" smtClean="0"/>
          </a:p>
          <a:p>
            <a:pPr marL="285750" indent="-285750">
              <a:buFont typeface="Arial"/>
              <a:buChar char="•"/>
            </a:pPr>
            <a:r>
              <a:rPr lang="en-US" sz="2400" dirty="0" smtClean="0"/>
              <a:t>Baldwin</a:t>
            </a:r>
            <a:r>
              <a:rPr lang="en-US" sz="2400" dirty="0"/>
              <a:t>, Douglas. Canadian Decades: 1920s. Calgary, Alberta: Weigl Educational Limited, 2011. Print. </a:t>
            </a:r>
            <a:endParaRPr lang="en-US" sz="2400" dirty="0" smtClean="0"/>
          </a:p>
          <a:p>
            <a:pPr marL="285750" indent="-285750">
              <a:buFont typeface="Arial"/>
              <a:buChar char="•"/>
            </a:pPr>
            <a:endParaRPr lang="en-US" sz="2400" dirty="0" smtClean="0"/>
          </a:p>
          <a:p>
            <a:pPr marL="285750" indent="-285750">
              <a:buFont typeface="Arial"/>
              <a:buChar char="•"/>
            </a:pPr>
            <a:r>
              <a:rPr lang="en-US" sz="2400" dirty="0" smtClean="0"/>
              <a:t>The </a:t>
            </a:r>
            <a:r>
              <a:rPr lang="en-US" sz="2400" dirty="0"/>
              <a:t>Crazy Twenties: 1920/1930. Toronto: Natural Science of Canada, 1977. Print.</a:t>
            </a:r>
          </a:p>
        </p:txBody>
      </p:sp>
    </p:spTree>
    <p:extLst>
      <p:ext uri="{BB962C8B-B14F-4D97-AF65-F5344CB8AC3E}">
        <p14:creationId xmlns:p14="http://schemas.microsoft.com/office/powerpoint/2010/main" val="1936308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0" y="5301208"/>
            <a:ext cx="8305800" cy="702681"/>
          </a:xfrm>
        </p:spPr>
        <p:txBody>
          <a:bodyPr>
            <a:noAutofit/>
          </a:bodyPr>
          <a:lstStyle/>
          <a:p>
            <a:pPr algn="ctr"/>
            <a:r>
              <a:rPr lang="en-CA" sz="4000" dirty="0" smtClean="0">
                <a:solidFill>
                  <a:schemeClr val="tx1"/>
                </a:solidFill>
              </a:rPr>
              <a:t>1918-1940</a:t>
            </a:r>
          </a:p>
          <a:p>
            <a:endParaRPr lang="en-CA" sz="3600" dirty="0" smtClean="0">
              <a:solidFill>
                <a:schemeClr val="tx1"/>
              </a:solidFill>
            </a:endParaRPr>
          </a:p>
        </p:txBody>
      </p:sp>
      <p:sp>
        <p:nvSpPr>
          <p:cNvPr id="2" name="Title 1"/>
          <p:cNvSpPr>
            <a:spLocks noGrp="1"/>
          </p:cNvSpPr>
          <p:nvPr>
            <p:ph type="title"/>
          </p:nvPr>
        </p:nvSpPr>
        <p:spPr>
          <a:xfrm>
            <a:off x="467544" y="2852936"/>
            <a:ext cx="8305800" cy="2393592"/>
          </a:xfrm>
        </p:spPr>
        <p:txBody>
          <a:bodyPr>
            <a:normAutofit/>
          </a:bodyPr>
          <a:lstStyle/>
          <a:p>
            <a:r>
              <a:rPr lang="en-CA" sz="4800" dirty="0" smtClean="0"/>
              <a:t>Canadian Women</a:t>
            </a:r>
            <a:r>
              <a:rPr lang="en-CA" sz="4800" dirty="0"/>
              <a:t> </a:t>
            </a:r>
            <a:r>
              <a:rPr lang="en-CA" sz="4800" dirty="0" smtClean="0"/>
              <a:t>and Suffrage</a:t>
            </a:r>
            <a:endParaRPr lang="en-CA" sz="4800" dirty="0"/>
          </a:p>
        </p:txBody>
      </p:sp>
      <p:sp>
        <p:nvSpPr>
          <p:cNvPr id="4" name="TextBox 3"/>
          <p:cNvSpPr txBox="1"/>
          <p:nvPr/>
        </p:nvSpPr>
        <p:spPr>
          <a:xfrm>
            <a:off x="2254" y="6309320"/>
            <a:ext cx="2520280" cy="369332"/>
          </a:xfrm>
          <a:prstGeom prst="rect">
            <a:avLst/>
          </a:prstGeom>
          <a:noFill/>
        </p:spPr>
        <p:txBody>
          <a:bodyPr wrap="square" rtlCol="0">
            <a:spAutoFit/>
          </a:bodyPr>
          <a:lstStyle/>
          <a:p>
            <a:r>
              <a:rPr lang="en-CA" dirty="0" smtClean="0"/>
              <a:t>Sarah Bishop </a:t>
            </a:r>
            <a:endParaRPr lang="en-CA" dirty="0"/>
          </a:p>
        </p:txBody>
      </p:sp>
    </p:spTree>
    <p:extLst>
      <p:ext uri="{BB962C8B-B14F-4D97-AF65-F5344CB8AC3E}">
        <p14:creationId xmlns:p14="http://schemas.microsoft.com/office/powerpoint/2010/main" val="3905721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CA" sz="4400" dirty="0" smtClean="0"/>
              <a:t>The Right to Vote</a:t>
            </a:r>
            <a:endParaRPr lang="en-CA" sz="4400" dirty="0"/>
          </a:p>
        </p:txBody>
      </p:sp>
      <p:sp>
        <p:nvSpPr>
          <p:cNvPr id="3" name="Content Placeholder 2"/>
          <p:cNvSpPr>
            <a:spLocks noGrp="1"/>
          </p:cNvSpPr>
          <p:nvPr>
            <p:ph idx="1"/>
          </p:nvPr>
        </p:nvSpPr>
        <p:spPr>
          <a:xfrm>
            <a:off x="251520" y="1196752"/>
            <a:ext cx="8229600" cy="5328592"/>
          </a:xfrm>
        </p:spPr>
        <p:txBody>
          <a:bodyPr>
            <a:normAutofit fontScale="92500" lnSpcReduction="20000"/>
          </a:bodyPr>
          <a:lstStyle/>
          <a:p>
            <a:r>
              <a:rPr lang="en-CA" dirty="0" smtClean="0"/>
              <a:t>The National Council of Women of Canada was founded in 1893 </a:t>
            </a:r>
          </a:p>
          <a:p>
            <a:r>
              <a:rPr lang="en-CA" dirty="0" smtClean="0"/>
              <a:t>The leaders of the movement were Nellie McClung, Henrietta Edwards, Louise </a:t>
            </a:r>
            <a:r>
              <a:rPr lang="en-CA" dirty="0" err="1" smtClean="0"/>
              <a:t>Mckinney</a:t>
            </a:r>
            <a:r>
              <a:rPr lang="en-CA" dirty="0" smtClean="0"/>
              <a:t> and Emily Murphy</a:t>
            </a:r>
          </a:p>
          <a:p>
            <a:r>
              <a:rPr lang="en-CA" dirty="0" smtClean="0"/>
              <a:t>Ontario was the first province to allow some women to vote</a:t>
            </a:r>
          </a:p>
          <a:p>
            <a:r>
              <a:rPr lang="en-CA" dirty="0" smtClean="0"/>
              <a:t>On January 27</a:t>
            </a:r>
            <a:r>
              <a:rPr lang="en-CA" baseline="30000" dirty="0" smtClean="0"/>
              <a:t>th</a:t>
            </a:r>
            <a:r>
              <a:rPr lang="en-CA" dirty="0" smtClean="0"/>
              <a:t> 1916 Manitoba gave all the women of Manitoba right to vote</a:t>
            </a:r>
          </a:p>
          <a:p>
            <a:r>
              <a:rPr lang="en-CA" dirty="0" smtClean="0"/>
              <a:t>In 1917 some women that had a husband active in war or were widows could vote</a:t>
            </a:r>
          </a:p>
          <a:p>
            <a:r>
              <a:rPr lang="en-CA" dirty="0" smtClean="0"/>
              <a:t>In 1918 some women were given the right to vote because their husbands were off at war</a:t>
            </a:r>
          </a:p>
          <a:p>
            <a:r>
              <a:rPr lang="en-CA" dirty="0" smtClean="0"/>
              <a:t>In 1918 women in Alberta, Manitoba, Saskatchewan, British Columbia, Ontario, and Nova Scotia could vote in provincial elections</a:t>
            </a:r>
          </a:p>
          <a:p>
            <a:r>
              <a:rPr lang="en-CA" dirty="0" smtClean="0"/>
              <a:t>On May 24</a:t>
            </a:r>
            <a:r>
              <a:rPr lang="en-CA" baseline="30000" dirty="0" smtClean="0"/>
              <a:t>th</a:t>
            </a:r>
            <a:r>
              <a:rPr lang="en-CA" dirty="0" smtClean="0"/>
              <a:t> 1918 all females 21+ could vote in federal elections</a:t>
            </a:r>
          </a:p>
          <a:p>
            <a:r>
              <a:rPr lang="en-CA" dirty="0" smtClean="0"/>
              <a:t>Quebec was the last province to allow women to vote in 1940</a:t>
            </a:r>
          </a:p>
          <a:p>
            <a:r>
              <a:rPr lang="en-CA" dirty="0" smtClean="0"/>
              <a:t>The campaign was very peaceful compared to the British, French, and American women’s rights movements</a:t>
            </a:r>
            <a:endParaRPr lang="en-CA" dirty="0"/>
          </a:p>
        </p:txBody>
      </p:sp>
      <p:sp>
        <p:nvSpPr>
          <p:cNvPr id="4" name="TextBox 3"/>
          <p:cNvSpPr txBox="1"/>
          <p:nvPr/>
        </p:nvSpPr>
        <p:spPr>
          <a:xfrm>
            <a:off x="7380312" y="404664"/>
            <a:ext cx="1512168" cy="369332"/>
          </a:xfrm>
          <a:prstGeom prst="rect">
            <a:avLst/>
          </a:prstGeom>
          <a:noFill/>
        </p:spPr>
        <p:txBody>
          <a:bodyPr wrap="square" rtlCol="0">
            <a:spAutoFit/>
          </a:bodyPr>
          <a:lstStyle/>
          <a:p>
            <a:r>
              <a:rPr lang="en-CA" dirty="0" smtClean="0"/>
              <a:t>Sarah</a:t>
            </a:r>
            <a:endParaRPr lang="en-CA" dirty="0"/>
          </a:p>
        </p:txBody>
      </p:sp>
    </p:spTree>
    <p:extLst>
      <p:ext uri="{BB962C8B-B14F-4D97-AF65-F5344CB8AC3E}">
        <p14:creationId xmlns:p14="http://schemas.microsoft.com/office/powerpoint/2010/main" val="23740852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t="2720" b="2720"/>
          <a:stretch>
            <a:fillRect/>
          </a:stretch>
        </p:blipFill>
        <p:spPr>
          <a:xfrm>
            <a:off x="1822450" y="1112838"/>
            <a:ext cx="5486400" cy="3890962"/>
          </a:xfrm>
        </p:spPr>
      </p:pic>
      <p:sp>
        <p:nvSpPr>
          <p:cNvPr id="4" name="Text Placeholder 3"/>
          <p:cNvSpPr>
            <a:spLocks noGrp="1"/>
          </p:cNvSpPr>
          <p:nvPr>
            <p:ph type="body" sz="half" idx="2"/>
          </p:nvPr>
        </p:nvSpPr>
        <p:spPr>
          <a:xfrm>
            <a:off x="395536" y="5085184"/>
            <a:ext cx="8280919" cy="1308918"/>
          </a:xfrm>
        </p:spPr>
        <p:txBody>
          <a:bodyPr>
            <a:normAutofit fontScale="92500" lnSpcReduction="10000"/>
          </a:bodyPr>
          <a:lstStyle/>
          <a:p>
            <a:pPr marL="285750" indent="-285750">
              <a:buFont typeface="Arial" pitchFamily="34" charset="0"/>
              <a:buChar char="•"/>
            </a:pPr>
            <a:r>
              <a:rPr lang="en-CA" sz="2000" dirty="0" smtClean="0"/>
              <a:t>This is a newspaper article from a Canadian newspaper in 1916</a:t>
            </a:r>
          </a:p>
          <a:p>
            <a:pPr marL="285750" indent="-285750">
              <a:buFont typeface="Arial" pitchFamily="34" charset="0"/>
              <a:buChar char="•"/>
            </a:pPr>
            <a:r>
              <a:rPr lang="en-CA" sz="2000" dirty="0" smtClean="0"/>
              <a:t>Shows  how  monumental the event was</a:t>
            </a:r>
          </a:p>
          <a:p>
            <a:pPr marL="285750" indent="-285750">
              <a:buFont typeface="Arial" pitchFamily="34" charset="0"/>
              <a:buChar char="•"/>
            </a:pPr>
            <a:r>
              <a:rPr lang="en-CA" sz="2000" dirty="0" smtClean="0"/>
              <a:t>Communicates to women what is happening in other provinces </a:t>
            </a:r>
          </a:p>
          <a:p>
            <a:pPr marL="285750" indent="-285750">
              <a:buFont typeface="Arial" pitchFamily="34" charset="0"/>
              <a:buChar char="•"/>
            </a:pPr>
            <a:r>
              <a:rPr lang="en-CA" sz="2000" dirty="0" smtClean="0"/>
              <a:t>This source shows how impactful women gaining the right to vote in Canada was </a:t>
            </a:r>
            <a:endParaRPr lang="en-CA" sz="2000" dirty="0"/>
          </a:p>
        </p:txBody>
      </p:sp>
      <p:sp>
        <p:nvSpPr>
          <p:cNvPr id="5" name="TextBox 4"/>
          <p:cNvSpPr txBox="1"/>
          <p:nvPr/>
        </p:nvSpPr>
        <p:spPr>
          <a:xfrm>
            <a:off x="1469794" y="188640"/>
            <a:ext cx="5838971" cy="769441"/>
          </a:xfrm>
          <a:prstGeom prst="rect">
            <a:avLst/>
          </a:prstGeom>
          <a:noFill/>
        </p:spPr>
        <p:txBody>
          <a:bodyPr wrap="none" rtlCol="0">
            <a:spAutoFit/>
          </a:bodyPr>
          <a:lstStyle/>
          <a:p>
            <a:r>
              <a:rPr lang="en-CA" sz="4400" dirty="0" smtClean="0"/>
              <a:t>Primary Source Evidence</a:t>
            </a:r>
            <a:endParaRPr lang="en-CA" sz="4400" dirty="0"/>
          </a:p>
        </p:txBody>
      </p:sp>
      <p:sp>
        <p:nvSpPr>
          <p:cNvPr id="7" name="TextBox 6"/>
          <p:cNvSpPr txBox="1"/>
          <p:nvPr/>
        </p:nvSpPr>
        <p:spPr>
          <a:xfrm>
            <a:off x="24750" y="6484694"/>
            <a:ext cx="2890087" cy="369332"/>
          </a:xfrm>
          <a:prstGeom prst="rect">
            <a:avLst/>
          </a:prstGeom>
          <a:noFill/>
        </p:spPr>
        <p:txBody>
          <a:bodyPr wrap="none" rtlCol="0">
            <a:spAutoFit/>
          </a:bodyPr>
          <a:lstStyle/>
          <a:p>
            <a:r>
              <a:rPr lang="en-CA" dirty="0">
                <a:hlinkClick r:id="rId3"/>
              </a:rPr>
              <a:t>thomasghi.edu.glogster.com</a:t>
            </a:r>
            <a:r>
              <a:rPr lang="en-CA" dirty="0"/>
              <a:t> </a:t>
            </a:r>
          </a:p>
        </p:txBody>
      </p:sp>
      <p:sp>
        <p:nvSpPr>
          <p:cNvPr id="2" name="TextBox 1"/>
          <p:cNvSpPr txBox="1"/>
          <p:nvPr/>
        </p:nvSpPr>
        <p:spPr>
          <a:xfrm>
            <a:off x="7668344" y="188640"/>
            <a:ext cx="1080120" cy="369332"/>
          </a:xfrm>
          <a:prstGeom prst="rect">
            <a:avLst/>
          </a:prstGeom>
          <a:noFill/>
        </p:spPr>
        <p:txBody>
          <a:bodyPr wrap="square" rtlCol="0">
            <a:spAutoFit/>
          </a:bodyPr>
          <a:lstStyle/>
          <a:p>
            <a:r>
              <a:rPr lang="en-CA" dirty="0" smtClean="0"/>
              <a:t>Sarah</a:t>
            </a:r>
            <a:endParaRPr lang="en-CA" dirty="0"/>
          </a:p>
        </p:txBody>
      </p:sp>
    </p:spTree>
    <p:extLst>
      <p:ext uri="{BB962C8B-B14F-4D97-AF65-F5344CB8AC3E}">
        <p14:creationId xmlns:p14="http://schemas.microsoft.com/office/powerpoint/2010/main" val="3531490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400" dirty="0" smtClean="0"/>
              <a:t>Historical Significance </a:t>
            </a:r>
            <a:endParaRPr lang="en-CA" sz="4400" dirty="0"/>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r>
              <a:rPr lang="en-CA" sz="2800" dirty="0" smtClean="0"/>
              <a:t>Created equality between men and women across Canada</a:t>
            </a:r>
          </a:p>
          <a:p>
            <a:r>
              <a:rPr lang="en-CA" sz="2800" dirty="0" smtClean="0"/>
              <a:t>Women gaining a vote also influenced things like</a:t>
            </a:r>
          </a:p>
          <a:p>
            <a:pPr lvl="3"/>
            <a:r>
              <a:rPr lang="en-CA" sz="2800" dirty="0" smtClean="0"/>
              <a:t>Women running for parliament </a:t>
            </a:r>
          </a:p>
          <a:p>
            <a:pPr lvl="3"/>
            <a:r>
              <a:rPr lang="en-CA" sz="2800" dirty="0" smtClean="0"/>
              <a:t>Women being appointed  senates and judges</a:t>
            </a:r>
          </a:p>
          <a:p>
            <a:pPr lvl="3"/>
            <a:r>
              <a:rPr lang="en-CA" sz="2800" dirty="0" smtClean="0"/>
              <a:t>Women gaining higher education </a:t>
            </a:r>
          </a:p>
          <a:p>
            <a:pPr lvl="3"/>
            <a:r>
              <a:rPr lang="en-CA" sz="2800" dirty="0" smtClean="0"/>
              <a:t>Becoming people by law (persons case)</a:t>
            </a:r>
          </a:p>
          <a:p>
            <a:r>
              <a:rPr lang="en-CA" sz="2800" dirty="0" smtClean="0"/>
              <a:t>Helped make women be more independent </a:t>
            </a:r>
          </a:p>
          <a:p>
            <a:pPr marL="0" indent="0">
              <a:buNone/>
            </a:pPr>
            <a:r>
              <a:rPr lang="en-CA" sz="2600" dirty="0" smtClean="0"/>
              <a:t>Ranking: 4</a:t>
            </a:r>
          </a:p>
          <a:p>
            <a:pPr marL="0" indent="0">
              <a:buNone/>
            </a:pPr>
            <a:r>
              <a:rPr lang="en-CA" sz="2600" dirty="0" smtClean="0"/>
              <a:t>This is historical significant because it ultimately gave women equal rights and allowed their views and opinions be heard across Canada. It also gave women the status of an equal person </a:t>
            </a:r>
          </a:p>
        </p:txBody>
      </p:sp>
      <p:sp>
        <p:nvSpPr>
          <p:cNvPr id="4" name="TextBox 3"/>
          <p:cNvSpPr txBox="1"/>
          <p:nvPr/>
        </p:nvSpPr>
        <p:spPr>
          <a:xfrm>
            <a:off x="6948264" y="476672"/>
            <a:ext cx="1800200" cy="369332"/>
          </a:xfrm>
          <a:prstGeom prst="rect">
            <a:avLst/>
          </a:prstGeom>
          <a:noFill/>
        </p:spPr>
        <p:txBody>
          <a:bodyPr wrap="square" rtlCol="0">
            <a:spAutoFit/>
          </a:bodyPr>
          <a:lstStyle/>
          <a:p>
            <a:r>
              <a:rPr lang="en-CA" dirty="0" smtClean="0"/>
              <a:t>Sarah</a:t>
            </a:r>
            <a:endParaRPr lang="en-CA" dirty="0"/>
          </a:p>
        </p:txBody>
      </p:sp>
    </p:spTree>
    <p:extLst>
      <p:ext uri="{BB962C8B-B14F-4D97-AF65-F5344CB8AC3E}">
        <p14:creationId xmlns:p14="http://schemas.microsoft.com/office/powerpoint/2010/main" val="11136667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Sources</a:t>
            </a:r>
            <a:r>
              <a:rPr lang="en-CA" dirty="0" smtClean="0"/>
              <a:t> </a:t>
            </a:r>
            <a:endParaRPr lang="en-CA" dirty="0"/>
          </a:p>
        </p:txBody>
      </p:sp>
      <p:sp>
        <p:nvSpPr>
          <p:cNvPr id="3" name="Content Placeholder 2"/>
          <p:cNvSpPr>
            <a:spLocks noGrp="1"/>
          </p:cNvSpPr>
          <p:nvPr>
            <p:ph idx="1"/>
          </p:nvPr>
        </p:nvSpPr>
        <p:spPr/>
        <p:txBody>
          <a:bodyPr/>
          <a:lstStyle/>
          <a:p>
            <a:r>
              <a:rPr lang="en-CA" dirty="0" err="1" smtClean="0"/>
              <a:t>Colyer</a:t>
            </a:r>
            <a:r>
              <a:rPr lang="en-CA" dirty="0" smtClean="0"/>
              <a:t>, Jill et al. Creating Canada. Whitby: McGraw- Hill 	Ryerson, 2010. Print.</a:t>
            </a:r>
          </a:p>
          <a:p>
            <a:r>
              <a:rPr lang="en-CA" dirty="0"/>
              <a:t>Don Quinlan, Jan </a:t>
            </a:r>
            <a:r>
              <a:rPr lang="en-CA" dirty="0" err="1"/>
              <a:t>Coomber</a:t>
            </a:r>
            <a:r>
              <a:rPr lang="en-CA" dirty="0"/>
              <a:t>, Rosemary Evans. Women Changing 	Canada. Don Mills: Oxford University Canada,1997. Print</a:t>
            </a:r>
            <a:r>
              <a:rPr lang="en-CA" dirty="0" smtClean="0"/>
              <a:t>.</a:t>
            </a:r>
          </a:p>
          <a:p>
            <a:r>
              <a:rPr lang="en-CA" dirty="0"/>
              <a:t>Susan </a:t>
            </a:r>
            <a:r>
              <a:rPr lang="en-CA" dirty="0" err="1"/>
              <a:t>Jackel</a:t>
            </a:r>
            <a:r>
              <a:rPr lang="en-CA" dirty="0"/>
              <a:t>. Women’s Suffrage. The Canadian Encyclopedia, 2010. Web. </a:t>
            </a:r>
            <a:endParaRPr lang="en-CA" dirty="0" smtClean="0"/>
          </a:p>
          <a:p>
            <a:r>
              <a:rPr lang="en-CA" dirty="0" smtClean="0"/>
              <a:t>Women’s </a:t>
            </a:r>
            <a:r>
              <a:rPr lang="en-CA" dirty="0"/>
              <a:t>Suffrage. Our Nellie. Web</a:t>
            </a:r>
            <a:r>
              <a:rPr lang="en-CA" dirty="0" smtClean="0"/>
              <a:t>.  </a:t>
            </a:r>
            <a:endParaRPr lang="en-CA" dirty="0"/>
          </a:p>
        </p:txBody>
      </p:sp>
      <p:sp>
        <p:nvSpPr>
          <p:cNvPr id="4" name="TextBox 3"/>
          <p:cNvSpPr txBox="1"/>
          <p:nvPr/>
        </p:nvSpPr>
        <p:spPr>
          <a:xfrm>
            <a:off x="7308304" y="476672"/>
            <a:ext cx="1296144" cy="369332"/>
          </a:xfrm>
          <a:prstGeom prst="rect">
            <a:avLst/>
          </a:prstGeom>
          <a:noFill/>
        </p:spPr>
        <p:txBody>
          <a:bodyPr wrap="square" rtlCol="0">
            <a:spAutoFit/>
          </a:bodyPr>
          <a:lstStyle/>
          <a:p>
            <a:r>
              <a:rPr lang="en-CA" dirty="0" smtClean="0"/>
              <a:t>Sarah</a:t>
            </a:r>
            <a:endParaRPr lang="en-CA" dirty="0"/>
          </a:p>
        </p:txBody>
      </p:sp>
    </p:spTree>
    <p:extLst>
      <p:ext uri="{BB962C8B-B14F-4D97-AF65-F5344CB8AC3E}">
        <p14:creationId xmlns:p14="http://schemas.microsoft.com/office/powerpoint/2010/main" val="931975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rtlCol="0">
            <a:normAutofit/>
          </a:bodyPr>
          <a:lstStyle/>
          <a:p>
            <a:pPr eaLnBrk="1" fontAlgn="auto" hangingPunct="1">
              <a:spcAft>
                <a:spcPts val="0"/>
              </a:spcAft>
              <a:buFont typeface="Arial" pitchFamily="34" charset="0"/>
              <a:buNone/>
              <a:defRPr/>
            </a:pPr>
            <a:r>
              <a:rPr lang="en-CA" dirty="0" smtClean="0"/>
              <a:t>By: Cora </a:t>
            </a:r>
            <a:r>
              <a:rPr lang="en-CA" dirty="0" err="1" smtClean="0"/>
              <a:t>Culley</a:t>
            </a:r>
            <a:endParaRPr lang="en-CA" dirty="0"/>
          </a:p>
        </p:txBody>
      </p:sp>
      <p:sp>
        <p:nvSpPr>
          <p:cNvPr id="13313" name="Title 1"/>
          <p:cNvSpPr>
            <a:spLocks noGrp="1"/>
          </p:cNvSpPr>
          <p:nvPr>
            <p:ph type="title"/>
          </p:nvPr>
        </p:nvSpPr>
        <p:spPr/>
        <p:txBody>
          <a:bodyPr>
            <a:normAutofit/>
          </a:bodyPr>
          <a:lstStyle/>
          <a:p>
            <a:pPr eaLnBrk="1" hangingPunct="1"/>
            <a:r>
              <a:rPr lang="en-CA" sz="6000" b="1" u="sng" smtClean="0"/>
              <a:t>Women in Sports</a:t>
            </a:r>
          </a:p>
        </p:txBody>
      </p:sp>
    </p:spTree>
    <p:extLst>
      <p:ext uri="{BB962C8B-B14F-4D97-AF65-F5344CB8AC3E}">
        <p14:creationId xmlns:p14="http://schemas.microsoft.com/office/powerpoint/2010/main" val="38246350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07950" y="0"/>
            <a:ext cx="9036050" cy="6556375"/>
          </a:xfrm>
          <a:prstGeom prst="rect">
            <a:avLst/>
          </a:prstGeom>
          <a:noFill/>
          <a:ln w="9525">
            <a:noFill/>
            <a:miter lim="800000"/>
            <a:headEnd/>
            <a:tailEnd/>
          </a:ln>
        </p:spPr>
        <p:txBody>
          <a:bodyPr>
            <a:spAutoFit/>
          </a:bodyPr>
          <a:lstStyle/>
          <a:p>
            <a:r>
              <a:rPr lang="en-CA" sz="1400">
                <a:latin typeface="Calibri" pitchFamily="34" charset="0"/>
              </a:rPr>
              <a:t> </a:t>
            </a:r>
          </a:p>
          <a:p>
            <a:r>
              <a:rPr lang="en-CA" b="1">
                <a:latin typeface="Calibri" pitchFamily="34" charset="0"/>
              </a:rPr>
              <a:t>Cora</a:t>
            </a:r>
          </a:p>
          <a:p>
            <a:pPr algn="ctr"/>
            <a:r>
              <a:rPr lang="en-CA" sz="2400" b="1" u="sng">
                <a:latin typeface="Calibri" pitchFamily="34" charset="0"/>
              </a:rPr>
              <a:t>Women in Sports</a:t>
            </a:r>
          </a:p>
          <a:p>
            <a:endParaRPr lang="en-CA" sz="1400">
              <a:latin typeface="Calibri" pitchFamily="34" charset="0"/>
            </a:endParaRPr>
          </a:p>
          <a:p>
            <a:endParaRPr lang="en-CA" sz="1400">
              <a:latin typeface="Calibri" pitchFamily="34" charset="0"/>
            </a:endParaRPr>
          </a:p>
          <a:p>
            <a:r>
              <a:rPr lang="en-CA" sz="1400">
                <a:latin typeface="Calibri" pitchFamily="34" charset="0"/>
              </a:rPr>
              <a:t>Looking back decades ago, women had no rights and were not equal to men. Around the 1920’s this had all changed. Women started fighting more for their rights and freedom. This can clearly be shown through women’s roles in the athletic world. Looking at a big event such as the modern Olympic Games, we see how women were not well represented. Participation in the Olympic Games back then was limited to male athletes only. The only way women were able to take part in the games was to enter a horse into the equestrian events. In the 1900 Paris Games, female athletes participated for the very first time with the inclusion of women’s events in lawn tennis and golf. As the years went on, many more female athletes participated in the Olympic Games. In the 1900 games there were 22 women competing from a total of 997 athletes. In the 1912 games there were 48 women competing in 102 events in 14 different sports. To this day, women are becoming more and more powerful in the sports industry. 13% of the participants in the 1964 Tokyo games were women, 23% of the participants in the 1984 Los Angeles Games were women, and in the 2012 London Games, 44% of the participants were female athletes. The number of women competing in the Olympic Games has increased greatly since the 1970’s. From these statistics, we see how women are slowly gaining rights and equality in sports. This shows people how powerful women are when they come together and fight for something that they believe in. As the female athlete population was increasing greatly each time the Olympic Games were held, so were the number of events that women were allowed to compete in. There were only two Olympic events where men and women competed directly against each other, equestrian and sailing.  In 1912, women competed in swimming events for the very first time.  The 1928 Summer Olympic Games in Amsterdam were the first Olympic Games that allowed women to participate in gymnastics and track and field events. Women’s shooting events were first included in the 1984 Olympics and the 2000 Olympic Games were the first time that women were allowed to compete in weightlifting. From the listed information above, we see how the female voice is starting to be heard throughout the sports industry and some changes are being made to give women equal rights in sports. Women have fought for their rights and equality in sports for a very long time now. Fortunately, their fight is over. In 2012, women’s boxing was introduced into the Olympic Games, resulting in no remaining sports that do not include events for women. Women have had a long and hard fight in the sports industry but it is finally over, women have finally won their rights. </a:t>
            </a:r>
          </a:p>
        </p:txBody>
      </p:sp>
    </p:spTree>
    <p:extLst>
      <p:ext uri="{BB962C8B-B14F-4D97-AF65-F5344CB8AC3E}">
        <p14:creationId xmlns:p14="http://schemas.microsoft.com/office/powerpoint/2010/main" val="3214263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pPr eaLnBrk="1" hangingPunct="1"/>
            <a:r>
              <a:rPr lang="en-CA" smtClean="0"/>
              <a:t>Historical Significant</a:t>
            </a:r>
          </a:p>
        </p:txBody>
      </p:sp>
      <p:sp>
        <p:nvSpPr>
          <p:cNvPr id="15362" name="Content Placeholder 4"/>
          <p:cNvSpPr>
            <a:spLocks noGrp="1"/>
          </p:cNvSpPr>
          <p:nvPr>
            <p:ph idx="1"/>
          </p:nvPr>
        </p:nvSpPr>
        <p:spPr/>
        <p:txBody>
          <a:bodyPr/>
          <a:lstStyle/>
          <a:p>
            <a:pPr marL="0" indent="0" eaLnBrk="1" hangingPunct="1"/>
            <a:r>
              <a:rPr lang="en-US" sz="2000" smtClean="0"/>
              <a:t> I</a:t>
            </a:r>
            <a:r>
              <a:rPr lang="en-US" smtClean="0"/>
              <a:t> </a:t>
            </a:r>
            <a:r>
              <a:rPr lang="en-US" sz="2000" smtClean="0"/>
              <a:t>believe that the increasing number of women participating in sports events such as the Olympic Games and the increasing amount of female events in various different sports is a historically significant event in this time period because it was one of the main turning points for women’s rights </a:t>
            </a:r>
          </a:p>
          <a:p>
            <a:pPr marL="0" indent="0" eaLnBrk="1" hangingPunct="1">
              <a:buFont typeface="Arial" charset="0"/>
              <a:buNone/>
            </a:pPr>
            <a:r>
              <a:rPr lang="en-US" sz="2000" smtClean="0"/>
              <a:t>   </a:t>
            </a:r>
          </a:p>
          <a:p>
            <a:pPr marL="0" indent="0" eaLnBrk="1" hangingPunct="1"/>
            <a:r>
              <a:rPr lang="en-US" sz="2000" smtClean="0"/>
              <a:t>Women fought for a very long time to gain their rights and equality in sports and eventually gained complete power at the 2012 London Games </a:t>
            </a:r>
            <a:endParaRPr lang="en-CA" sz="2000" smtClean="0"/>
          </a:p>
        </p:txBody>
      </p:sp>
      <p:sp>
        <p:nvSpPr>
          <p:cNvPr id="15363" name="TextBox 5"/>
          <p:cNvSpPr txBox="1">
            <a:spLocks noChangeArrowheads="1"/>
          </p:cNvSpPr>
          <p:nvPr/>
        </p:nvSpPr>
        <p:spPr bwMode="auto">
          <a:xfrm>
            <a:off x="179388" y="188913"/>
            <a:ext cx="615950" cy="368300"/>
          </a:xfrm>
          <a:prstGeom prst="rect">
            <a:avLst/>
          </a:prstGeom>
          <a:noFill/>
          <a:ln w="9525">
            <a:noFill/>
            <a:miter lim="800000"/>
            <a:headEnd/>
            <a:tailEnd/>
          </a:ln>
        </p:spPr>
        <p:txBody>
          <a:bodyPr wrap="none">
            <a:spAutoFit/>
          </a:bodyPr>
          <a:lstStyle/>
          <a:p>
            <a:r>
              <a:rPr lang="en-CA" b="1">
                <a:latin typeface="Calibri" pitchFamily="34" charset="0"/>
              </a:rPr>
              <a:t>Cora</a:t>
            </a:r>
          </a:p>
        </p:txBody>
      </p:sp>
    </p:spTree>
    <p:extLst>
      <p:ext uri="{BB962C8B-B14F-4D97-AF65-F5344CB8AC3E}">
        <p14:creationId xmlns:p14="http://schemas.microsoft.com/office/powerpoint/2010/main" val="383035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CA" smtClean="0"/>
              <a:t>Primary Source</a:t>
            </a:r>
          </a:p>
        </p:txBody>
      </p:sp>
      <p:sp>
        <p:nvSpPr>
          <p:cNvPr id="3" name="Content Placeholder 2"/>
          <p:cNvSpPr>
            <a:spLocks noGrp="1"/>
          </p:cNvSpPr>
          <p:nvPr>
            <p:ph idx="1"/>
          </p:nvPr>
        </p:nvSpPr>
        <p:spPr>
          <a:xfrm>
            <a:off x="250825" y="1484313"/>
            <a:ext cx="4681538" cy="4537075"/>
          </a:xfrm>
        </p:spPr>
        <p:txBody>
          <a:bodyPr rtlCol="0">
            <a:normAutofit fontScale="92500"/>
          </a:bodyPr>
          <a:lstStyle/>
          <a:p>
            <a:pPr eaLnBrk="1" fontAlgn="auto" hangingPunct="1">
              <a:spcAft>
                <a:spcPts val="0"/>
              </a:spcAft>
              <a:buFont typeface="Arial" pitchFamily="34" charset="0"/>
              <a:buChar char="•"/>
              <a:defRPr/>
            </a:pPr>
            <a:r>
              <a:rPr lang="en-CA" sz="1800" dirty="0" smtClean="0"/>
              <a:t>This is a picture of the Canadian women 4 x 400-metre relay team consisting of Myrtle McGowan, Fanny Rosenfeld, Ethel Stewart, and Florence </a:t>
            </a:r>
            <a:r>
              <a:rPr lang="en-CA" sz="1800" dirty="0" err="1" smtClean="0"/>
              <a:t>Doane</a:t>
            </a:r>
            <a:r>
              <a:rPr lang="en-CA" sz="1800" dirty="0" smtClean="0"/>
              <a:t> </a:t>
            </a:r>
          </a:p>
          <a:p>
            <a:pPr eaLnBrk="1" fontAlgn="auto" hangingPunct="1">
              <a:spcAft>
                <a:spcPts val="0"/>
              </a:spcAft>
              <a:buFont typeface="Arial" pitchFamily="34" charset="0"/>
              <a:buChar char="•"/>
              <a:defRPr/>
            </a:pPr>
            <a:r>
              <a:rPr lang="en-CA" sz="1800" dirty="0" smtClean="0"/>
              <a:t>This relay team had a gold medal run that also resulted in a new world record for that distance </a:t>
            </a:r>
          </a:p>
          <a:p>
            <a:pPr eaLnBrk="1" fontAlgn="auto" hangingPunct="1">
              <a:spcAft>
                <a:spcPts val="0"/>
              </a:spcAft>
              <a:buFont typeface="Arial" pitchFamily="34" charset="0"/>
              <a:buChar char="•"/>
              <a:defRPr/>
            </a:pPr>
            <a:r>
              <a:rPr lang="en-CA" sz="1800" dirty="0" smtClean="0"/>
              <a:t>This picture is from the 1928 Summer Olympic Games in Amsterdam </a:t>
            </a:r>
          </a:p>
          <a:p>
            <a:pPr eaLnBrk="1" fontAlgn="auto" hangingPunct="1">
              <a:spcAft>
                <a:spcPts val="0"/>
              </a:spcAft>
              <a:buFont typeface="Arial" pitchFamily="34" charset="0"/>
              <a:buChar char="•"/>
              <a:defRPr/>
            </a:pPr>
            <a:r>
              <a:rPr lang="en-CA" sz="1800" dirty="0" smtClean="0"/>
              <a:t>This primary source tells us how Canadian women finally gained their rights and equality in sports, this also shows how Canadians are becoming more accepting of women as people  </a:t>
            </a:r>
          </a:p>
          <a:p>
            <a:pPr eaLnBrk="1" fontAlgn="auto" hangingPunct="1">
              <a:spcAft>
                <a:spcPts val="0"/>
              </a:spcAft>
              <a:buFont typeface="Arial" pitchFamily="34" charset="0"/>
              <a:buChar char="•"/>
              <a:defRPr/>
            </a:pPr>
            <a:r>
              <a:rPr lang="en-CA" sz="1800" dirty="0" smtClean="0"/>
              <a:t>This source shows a change that made life better for Canadians because the women in the picture have proven that women can be equal to men and can do everything that men can do </a:t>
            </a:r>
          </a:p>
          <a:p>
            <a:pPr eaLnBrk="1" fontAlgn="auto" hangingPunct="1">
              <a:spcAft>
                <a:spcPts val="0"/>
              </a:spcAft>
              <a:buFont typeface="Arial" pitchFamily="34" charset="0"/>
              <a:buChar char="•"/>
              <a:defRPr/>
            </a:pPr>
            <a:endParaRPr lang="en-CA" sz="1800" dirty="0"/>
          </a:p>
        </p:txBody>
      </p:sp>
      <p:sp>
        <p:nvSpPr>
          <p:cNvPr id="16387" name="TextBox 3"/>
          <p:cNvSpPr txBox="1">
            <a:spLocks noChangeArrowheads="1"/>
          </p:cNvSpPr>
          <p:nvPr/>
        </p:nvSpPr>
        <p:spPr bwMode="auto">
          <a:xfrm>
            <a:off x="250825" y="188913"/>
            <a:ext cx="615950" cy="368300"/>
          </a:xfrm>
          <a:prstGeom prst="rect">
            <a:avLst/>
          </a:prstGeom>
          <a:noFill/>
          <a:ln w="9525">
            <a:noFill/>
            <a:miter lim="800000"/>
            <a:headEnd/>
            <a:tailEnd/>
          </a:ln>
        </p:spPr>
        <p:txBody>
          <a:bodyPr wrap="none">
            <a:spAutoFit/>
          </a:bodyPr>
          <a:lstStyle/>
          <a:p>
            <a:r>
              <a:rPr lang="en-CA" b="1">
                <a:latin typeface="Calibri" pitchFamily="34" charset="0"/>
              </a:rPr>
              <a:t>Cora</a:t>
            </a:r>
          </a:p>
        </p:txBody>
      </p:sp>
      <p:pic>
        <p:nvPicPr>
          <p:cNvPr id="16388" name="Picture 1" descr="C:\Users\Lynn\AppData\Local\Microsoft\Windows\Temporary Internet Files\Content.IE5\EPCUS0TA\1928 olympic photo.jpg"/>
          <p:cNvPicPr>
            <a:picLocks noChangeAspect="1" noChangeArrowheads="1"/>
          </p:cNvPicPr>
          <p:nvPr/>
        </p:nvPicPr>
        <p:blipFill>
          <a:blip r:embed="rId2"/>
          <a:srcRect/>
          <a:stretch>
            <a:fillRect/>
          </a:stretch>
        </p:blipFill>
        <p:spPr bwMode="auto">
          <a:xfrm>
            <a:off x="4932363" y="1557338"/>
            <a:ext cx="4011612" cy="3816350"/>
          </a:xfrm>
          <a:prstGeom prst="rect">
            <a:avLst/>
          </a:prstGeom>
          <a:noFill/>
          <a:ln w="9525">
            <a:noFill/>
            <a:miter lim="800000"/>
            <a:headEnd/>
            <a:tailEnd/>
          </a:ln>
        </p:spPr>
      </p:pic>
      <p:sp>
        <p:nvSpPr>
          <p:cNvPr id="16389" name="Rectangle 6"/>
          <p:cNvSpPr>
            <a:spLocks noChangeArrowheads="1"/>
          </p:cNvSpPr>
          <p:nvPr/>
        </p:nvSpPr>
        <p:spPr bwMode="auto">
          <a:xfrm>
            <a:off x="2916238" y="6308725"/>
            <a:ext cx="10009187" cy="228600"/>
          </a:xfrm>
          <a:prstGeom prst="rect">
            <a:avLst/>
          </a:prstGeom>
          <a:noFill/>
          <a:ln w="9525">
            <a:noFill/>
            <a:miter lim="800000"/>
            <a:headEnd/>
            <a:tailEnd/>
          </a:ln>
        </p:spPr>
        <p:txBody>
          <a:bodyPr anchor="ctr">
            <a:spAutoFit/>
          </a:bodyPr>
          <a:lstStyle/>
          <a:p>
            <a:r>
              <a:rPr lang="en-US" sz="900"/>
              <a:t>Morrison, Jessica. Canada Past. Present. Future: Women's issues. Calgary, Alberta, Canada: Weigl Educational </a:t>
            </a:r>
          </a:p>
        </p:txBody>
      </p:sp>
    </p:spTree>
    <p:extLst>
      <p:ext uri="{BB962C8B-B14F-4D97-AF65-F5344CB8AC3E}">
        <p14:creationId xmlns:p14="http://schemas.microsoft.com/office/powerpoint/2010/main" val="1426383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CA" smtClean="0"/>
              <a:t>Source ID Page: </a:t>
            </a:r>
          </a:p>
        </p:txBody>
      </p:sp>
      <p:sp>
        <p:nvSpPr>
          <p:cNvPr id="17410" name="Content Placeholder 2"/>
          <p:cNvSpPr>
            <a:spLocks noGrp="1"/>
          </p:cNvSpPr>
          <p:nvPr>
            <p:ph idx="1"/>
          </p:nvPr>
        </p:nvSpPr>
        <p:spPr/>
        <p:txBody>
          <a:bodyPr/>
          <a:lstStyle/>
          <a:p>
            <a:pPr eaLnBrk="1" hangingPunct="1">
              <a:buFont typeface="Arial" charset="0"/>
              <a:buNone/>
            </a:pPr>
            <a:r>
              <a:rPr lang="en-US" sz="1800" b="1" u="sng" smtClean="0"/>
              <a:t>Books:  </a:t>
            </a:r>
          </a:p>
          <a:p>
            <a:pPr eaLnBrk="1" hangingPunct="1">
              <a:buFont typeface="Arial" charset="0"/>
              <a:buNone/>
            </a:pPr>
            <a:r>
              <a:rPr lang="en-US" sz="1800" smtClean="0"/>
              <a:t>Morrison, Jessica. Canada Past. Present. Future: Women's issues. Calgary, Alberta, Canada: Weigl Educational Publishers Limited, 2011. Print..  </a:t>
            </a:r>
          </a:p>
          <a:p>
            <a:pPr eaLnBrk="1" hangingPunct="1">
              <a:buFont typeface="Arial" charset="0"/>
              <a:buNone/>
            </a:pPr>
            <a:endParaRPr lang="en-US" sz="1800" b="1" u="sng" smtClean="0"/>
          </a:p>
          <a:p>
            <a:pPr eaLnBrk="1" hangingPunct="1">
              <a:buFont typeface="Arial" charset="0"/>
              <a:buNone/>
            </a:pPr>
            <a:r>
              <a:rPr lang="en-US" sz="1800" b="1" u="sng" smtClean="0"/>
              <a:t>Pictures:  </a:t>
            </a:r>
          </a:p>
          <a:p>
            <a:pPr eaLnBrk="1" hangingPunct="1">
              <a:buFont typeface="Arial" charset="0"/>
              <a:buNone/>
            </a:pPr>
            <a:r>
              <a:rPr lang="en-US" sz="1800" smtClean="0"/>
              <a:t>Morrison, Jessica. Canada Past. Present. Future: Women's issues. Calgary, Alberta, Canada: Weigl Educational Publishers Limited, 2011. Print.  </a:t>
            </a:r>
          </a:p>
          <a:p>
            <a:pPr eaLnBrk="1" hangingPunct="1">
              <a:buFont typeface="Arial" charset="0"/>
              <a:buNone/>
            </a:pPr>
            <a:endParaRPr lang="en-US" sz="1800" b="1" u="sng" smtClean="0"/>
          </a:p>
          <a:p>
            <a:pPr eaLnBrk="1" hangingPunct="1">
              <a:buFont typeface="Arial" charset="0"/>
              <a:buNone/>
            </a:pPr>
            <a:r>
              <a:rPr lang="en-US" sz="1800" b="1" u="sng" smtClean="0"/>
              <a:t>Websites:  </a:t>
            </a:r>
            <a:endParaRPr lang="en-US" sz="1800" smtClean="0"/>
          </a:p>
          <a:p>
            <a:pPr eaLnBrk="1" hangingPunct="1">
              <a:buFont typeface="Arial" charset="0"/>
              <a:buNone/>
            </a:pPr>
            <a:r>
              <a:rPr lang="en-US" sz="1800" smtClean="0"/>
              <a:t>“topendsports." Olympic Games: Women at the Olympics. Topen Sports Network, 17 04 2013. Web</a:t>
            </a:r>
            <a:r>
              <a:rPr lang="en-CA" sz="1800" smtClean="0"/>
              <a:t> </a:t>
            </a:r>
          </a:p>
        </p:txBody>
      </p:sp>
      <p:sp>
        <p:nvSpPr>
          <p:cNvPr id="17411" name="TextBox 3"/>
          <p:cNvSpPr txBox="1">
            <a:spLocks noChangeArrowheads="1"/>
          </p:cNvSpPr>
          <p:nvPr/>
        </p:nvSpPr>
        <p:spPr bwMode="auto">
          <a:xfrm>
            <a:off x="395288" y="333375"/>
            <a:ext cx="615950" cy="368300"/>
          </a:xfrm>
          <a:prstGeom prst="rect">
            <a:avLst/>
          </a:prstGeom>
          <a:noFill/>
          <a:ln w="9525">
            <a:noFill/>
            <a:miter lim="800000"/>
            <a:headEnd/>
            <a:tailEnd/>
          </a:ln>
        </p:spPr>
        <p:txBody>
          <a:bodyPr wrap="none">
            <a:spAutoFit/>
          </a:bodyPr>
          <a:lstStyle/>
          <a:p>
            <a:r>
              <a:rPr lang="en-CA" b="1">
                <a:latin typeface="Calibri" pitchFamily="34" charset="0"/>
              </a:rPr>
              <a:t>Cora</a:t>
            </a:r>
          </a:p>
        </p:txBody>
      </p:sp>
    </p:spTree>
    <p:extLst>
      <p:ext uri="{BB962C8B-B14F-4D97-AF65-F5344CB8AC3E}">
        <p14:creationId xmlns:p14="http://schemas.microsoft.com/office/powerpoint/2010/main" val="79028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lstStyle/>
          <a:p>
            <a:r>
              <a:rPr lang="en-CA" dirty="0" smtClean="0"/>
              <a:t>1910-1919</a:t>
            </a:r>
            <a:endParaRPr lang="en-CA" dirty="0"/>
          </a:p>
        </p:txBody>
      </p:sp>
      <p:sp>
        <p:nvSpPr>
          <p:cNvPr id="2" name="Title 1"/>
          <p:cNvSpPr>
            <a:spLocks noGrp="1"/>
          </p:cNvSpPr>
          <p:nvPr>
            <p:ph type="title"/>
          </p:nvPr>
        </p:nvSpPr>
        <p:spPr/>
        <p:txBody>
          <a:bodyPr/>
          <a:lstStyle/>
          <a:p>
            <a:r>
              <a:rPr lang="en-CA" dirty="0" smtClean="0"/>
              <a:t>Canadian Women and The Arts</a:t>
            </a:r>
            <a:endParaRPr lang="en-CA" dirty="0"/>
          </a:p>
        </p:txBody>
      </p:sp>
      <p:sp>
        <p:nvSpPr>
          <p:cNvPr id="4" name="TextBox 3"/>
          <p:cNvSpPr txBox="1"/>
          <p:nvPr/>
        </p:nvSpPr>
        <p:spPr>
          <a:xfrm>
            <a:off x="6228184" y="6309320"/>
            <a:ext cx="2448272" cy="369332"/>
          </a:xfrm>
          <a:prstGeom prst="rect">
            <a:avLst/>
          </a:prstGeom>
          <a:noFill/>
        </p:spPr>
        <p:txBody>
          <a:bodyPr wrap="square" rtlCol="0">
            <a:spAutoFit/>
          </a:bodyPr>
          <a:lstStyle/>
          <a:p>
            <a:r>
              <a:rPr lang="en-CA" dirty="0" smtClean="0"/>
              <a:t>Mackenzie</a:t>
            </a:r>
            <a:endParaRPr lang="en-CA" dirty="0"/>
          </a:p>
        </p:txBody>
      </p:sp>
    </p:spTree>
    <p:extLst>
      <p:ext uri="{BB962C8B-B14F-4D97-AF65-F5344CB8AC3E}">
        <p14:creationId xmlns:p14="http://schemas.microsoft.com/office/powerpoint/2010/main" val="1003488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CA" dirty="0" smtClean="0"/>
              <a:t>Descriptive Paragraph</a:t>
            </a:r>
            <a:endParaRPr lang="en-CA" dirty="0"/>
          </a:p>
        </p:txBody>
      </p:sp>
      <p:sp>
        <p:nvSpPr>
          <p:cNvPr id="3" name="Content Placeholder 2"/>
          <p:cNvSpPr>
            <a:spLocks noGrp="1"/>
          </p:cNvSpPr>
          <p:nvPr>
            <p:ph idx="1"/>
          </p:nvPr>
        </p:nvSpPr>
        <p:spPr>
          <a:xfrm>
            <a:off x="467544" y="1052736"/>
            <a:ext cx="8280920" cy="5472608"/>
          </a:xfrm>
        </p:spPr>
        <p:txBody>
          <a:bodyPr>
            <a:normAutofit lnSpcReduction="10000"/>
          </a:bodyPr>
          <a:lstStyle/>
          <a:p>
            <a:pPr marL="0" indent="0">
              <a:buNone/>
            </a:pPr>
            <a:r>
              <a:rPr lang="en-CA" sz="1400" b="1" dirty="0" smtClean="0"/>
              <a:t>Actresses</a:t>
            </a:r>
          </a:p>
          <a:p>
            <a:r>
              <a:rPr lang="en-CA" sz="1400" dirty="0" smtClean="0"/>
              <a:t>The arts were very popular from 1910-1919</a:t>
            </a:r>
          </a:p>
          <a:p>
            <a:r>
              <a:rPr lang="en-CA" sz="1400" dirty="0" smtClean="0"/>
              <a:t>Talented actress Mary Pickford started the “United Artists”</a:t>
            </a:r>
          </a:p>
          <a:p>
            <a:r>
              <a:rPr lang="en-CA" sz="1400" dirty="0" smtClean="0"/>
              <a:t>This was a group of actors, directors, etc. who created their own film company </a:t>
            </a:r>
          </a:p>
          <a:p>
            <a:r>
              <a:rPr lang="en-CA" sz="1400" dirty="0" smtClean="0"/>
              <a:t>They produced and distributed their own films</a:t>
            </a:r>
          </a:p>
          <a:p>
            <a:r>
              <a:rPr lang="en-CA" sz="1400" dirty="0" smtClean="0"/>
              <a:t>Competing with major Hollywood companies</a:t>
            </a:r>
          </a:p>
          <a:p>
            <a:r>
              <a:rPr lang="en-CA" sz="1400" dirty="0" smtClean="0"/>
              <a:t>Filled with well known actors</a:t>
            </a:r>
          </a:p>
          <a:p>
            <a:r>
              <a:rPr lang="en-CA" sz="1400" dirty="0" smtClean="0"/>
              <a:t>It was very successful</a:t>
            </a:r>
          </a:p>
          <a:p>
            <a:r>
              <a:rPr lang="en-CA" sz="1400" dirty="0" smtClean="0"/>
              <a:t>Another talented actress at that time was Nell Shipman </a:t>
            </a:r>
          </a:p>
          <a:p>
            <a:r>
              <a:rPr lang="en-CA" sz="1400" dirty="0" smtClean="0"/>
              <a:t>Produced, directed </a:t>
            </a:r>
            <a:r>
              <a:rPr lang="en-CA" sz="1400" i="1" dirty="0" smtClean="0"/>
              <a:t>and</a:t>
            </a:r>
            <a:r>
              <a:rPr lang="en-CA" sz="1400" dirty="0" smtClean="0"/>
              <a:t> acted in the film that was her break out success </a:t>
            </a:r>
            <a:r>
              <a:rPr lang="en-CA" sz="1400" i="1" dirty="0" smtClean="0"/>
              <a:t>God’s Country and the Woman.</a:t>
            </a:r>
            <a:endParaRPr lang="en-CA" sz="1400" dirty="0" smtClean="0"/>
          </a:p>
          <a:p>
            <a:r>
              <a:rPr lang="en-CA" sz="1400" dirty="0" smtClean="0"/>
              <a:t>One of the first movies to be shot almost entirely on location</a:t>
            </a:r>
          </a:p>
          <a:p>
            <a:r>
              <a:rPr lang="en-CA" sz="1400" dirty="0" smtClean="0"/>
              <a:t>That was new at the time</a:t>
            </a:r>
          </a:p>
          <a:p>
            <a:r>
              <a:rPr lang="en-CA" sz="1400" dirty="0" smtClean="0"/>
              <a:t>Her movies were known for the scenery and use of wild animals</a:t>
            </a:r>
          </a:p>
          <a:p>
            <a:r>
              <a:rPr lang="en-CA" sz="1400" dirty="0" smtClean="0"/>
              <a:t>Her name started to die down in the 1920’s </a:t>
            </a:r>
          </a:p>
          <a:p>
            <a:pPr marL="0" indent="0">
              <a:buNone/>
            </a:pPr>
            <a:r>
              <a:rPr lang="en-CA" sz="1400" b="1" dirty="0" smtClean="0"/>
              <a:t>Dance</a:t>
            </a:r>
          </a:p>
          <a:p>
            <a:r>
              <a:rPr lang="en-CA" sz="1400" dirty="0" smtClean="0"/>
              <a:t>Waltzes and Polkas were popular in the 1910’s</a:t>
            </a:r>
          </a:p>
          <a:p>
            <a:r>
              <a:rPr lang="en-CA" sz="1400" dirty="0" smtClean="0"/>
              <a:t>Canadians wanted a new kind of dance</a:t>
            </a:r>
          </a:p>
          <a:p>
            <a:r>
              <a:rPr lang="en-CA" sz="1400" dirty="0" smtClean="0"/>
              <a:t>Unsuccessful to find their new dance, first they tried the fast-paced fox trot, and turkey trot</a:t>
            </a:r>
          </a:p>
          <a:p>
            <a:r>
              <a:rPr lang="en-CA" sz="1400" dirty="0" smtClean="0"/>
              <a:t>Took an instant liking to Latin music and dance</a:t>
            </a:r>
          </a:p>
          <a:p>
            <a:r>
              <a:rPr lang="en-CA" sz="1400" dirty="0" smtClean="0"/>
              <a:t>Physically demanding and complicated dance steps</a:t>
            </a:r>
          </a:p>
          <a:p>
            <a:r>
              <a:rPr lang="en-CA" sz="1400" dirty="0" smtClean="0"/>
              <a:t>Practice before performance </a:t>
            </a:r>
          </a:p>
          <a:p>
            <a:r>
              <a:rPr lang="en-CA" sz="1400" dirty="0" smtClean="0"/>
              <a:t>Lots of movement</a:t>
            </a:r>
          </a:p>
          <a:p>
            <a:r>
              <a:rPr lang="en-CA" sz="1400" dirty="0" smtClean="0"/>
              <a:t>Retirement of long, restricting dresses</a:t>
            </a:r>
            <a:endParaRPr lang="en-CA" sz="1400" dirty="0"/>
          </a:p>
        </p:txBody>
      </p:sp>
      <p:sp>
        <p:nvSpPr>
          <p:cNvPr id="4" name="TextBox 3"/>
          <p:cNvSpPr txBox="1"/>
          <p:nvPr/>
        </p:nvSpPr>
        <p:spPr>
          <a:xfrm>
            <a:off x="7092280" y="188640"/>
            <a:ext cx="1584176" cy="369332"/>
          </a:xfrm>
          <a:prstGeom prst="rect">
            <a:avLst/>
          </a:prstGeom>
          <a:noFill/>
        </p:spPr>
        <p:txBody>
          <a:bodyPr wrap="square" rtlCol="0">
            <a:spAutoFit/>
          </a:bodyPr>
          <a:lstStyle/>
          <a:p>
            <a:r>
              <a:rPr lang="en-CA" dirty="0" smtClean="0"/>
              <a:t>Mackenzie</a:t>
            </a:r>
            <a:endParaRPr lang="en-CA" dirty="0"/>
          </a:p>
        </p:txBody>
      </p:sp>
    </p:spTree>
    <p:extLst>
      <p:ext uri="{BB962C8B-B14F-4D97-AF65-F5344CB8AC3E}">
        <p14:creationId xmlns:p14="http://schemas.microsoft.com/office/powerpoint/2010/main" val="3241205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2">
      <a:dk1>
        <a:sysClr val="windowText" lastClr="000000"/>
      </a:dk1>
      <a:lt1>
        <a:sysClr val="window" lastClr="FFFFFF"/>
      </a:lt1>
      <a:dk2>
        <a:srgbClr val="000000"/>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150</TotalTime>
  <Words>2630</Words>
  <Application>Microsoft Office PowerPoint</Application>
  <PresentationFormat>On-screen Show (4:3)</PresentationFormat>
  <Paragraphs>221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Thatch</vt:lpstr>
      <vt:lpstr>Canadian Women Over the Years</vt:lpstr>
      <vt:lpstr>Timeline</vt:lpstr>
      <vt:lpstr>Women in Sports</vt:lpstr>
      <vt:lpstr>PowerPoint Presentation</vt:lpstr>
      <vt:lpstr>Historical Significant</vt:lpstr>
      <vt:lpstr>Primary Source</vt:lpstr>
      <vt:lpstr>Source ID Page: </vt:lpstr>
      <vt:lpstr>Canadian Women and The Arts</vt:lpstr>
      <vt:lpstr>Descriptive Paragraph</vt:lpstr>
      <vt:lpstr>Primary Source</vt:lpstr>
      <vt:lpstr>Historical Significance</vt:lpstr>
      <vt:lpstr>Sources</vt:lpstr>
      <vt:lpstr>Canadian Women and their role in world war 1</vt:lpstr>
      <vt:lpstr>Descriptive Paragraph</vt:lpstr>
      <vt:lpstr>Primary Source</vt:lpstr>
      <vt:lpstr>Historically Significant</vt:lpstr>
      <vt:lpstr>Sources</vt:lpstr>
      <vt:lpstr>Woman ban alcohol (prohibition)</vt:lpstr>
      <vt:lpstr>Descriptive Paragraph</vt:lpstr>
      <vt:lpstr>Primary source</vt:lpstr>
      <vt:lpstr>Historical significance</vt:lpstr>
      <vt:lpstr>Sources</vt:lpstr>
      <vt:lpstr>Canadian Women and Suffrage</vt:lpstr>
      <vt:lpstr>The Right to Vote</vt:lpstr>
      <vt:lpstr>PowerPoint Presentation</vt:lpstr>
      <vt:lpstr>Historical Significance </vt:lpstr>
      <vt:lpstr>Sources </vt:lpstr>
    </vt:vector>
  </TitlesOfParts>
  <Company>WRDSB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Women Over the Years</dc:title>
  <dc:creator>WRDSB</dc:creator>
  <cp:lastModifiedBy>WRDSB</cp:lastModifiedBy>
  <cp:revision>22</cp:revision>
  <cp:lastPrinted>2013-04-29T14:50:31Z</cp:lastPrinted>
  <dcterms:created xsi:type="dcterms:W3CDTF">2013-04-23T16:37:56Z</dcterms:created>
  <dcterms:modified xsi:type="dcterms:W3CDTF">2013-04-29T14:50:39Z</dcterms:modified>
</cp:coreProperties>
</file>