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86" r:id="rId3"/>
    <p:sldId id="261" r:id="rId4"/>
    <p:sldId id="263" r:id="rId5"/>
    <p:sldId id="285" r:id="rId6"/>
    <p:sldId id="265" r:id="rId7"/>
    <p:sldId id="266" r:id="rId8"/>
    <p:sldId id="267" r:id="rId9"/>
    <p:sldId id="268" r:id="rId10"/>
    <p:sldId id="279" r:id="rId11"/>
    <p:sldId id="280" r:id="rId12"/>
    <p:sldId id="281" r:id="rId13"/>
    <p:sldId id="282" r:id="rId14"/>
    <p:sldId id="283" r:id="rId15"/>
    <p:sldId id="284" r:id="rId16"/>
    <p:sldId id="269" r:id="rId17"/>
    <p:sldId id="270" r:id="rId18"/>
    <p:sldId id="271" r:id="rId19"/>
    <p:sldId id="272" r:id="rId20"/>
    <p:sldId id="273" r:id="rId21"/>
    <p:sldId id="262" r:id="rId22"/>
    <p:sldId id="257" r:id="rId23"/>
    <p:sldId id="258" r:id="rId24"/>
    <p:sldId id="259" r:id="rId25"/>
    <p:sldId id="260" r:id="rId26"/>
    <p:sldId id="274" r:id="rId27"/>
    <p:sldId id="275" r:id="rId28"/>
    <p:sldId id="277" r:id="rId29"/>
    <p:sldId id="276"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9" autoAdjust="0"/>
    <p:restoredTop sz="94660"/>
  </p:normalViewPr>
  <p:slideViewPr>
    <p:cSldViewPr>
      <p:cViewPr varScale="1">
        <p:scale>
          <a:sx n="104" d="100"/>
          <a:sy n="104" d="100"/>
        </p:scale>
        <p:origin x="-1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8391AA-0D26-486C-908B-853195A124DA}" type="datetimeFigureOut">
              <a:rPr lang="en-CA" smtClean="0"/>
              <a:pPr/>
              <a:t>30/04/2013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FCDBB-8ADE-4E22-A1BB-C17F5CA81E0F}" type="slidenum">
              <a:rPr lang="en-CA" smtClean="0"/>
              <a:pPr/>
              <a:t>‹#›</a:t>
            </a:fld>
            <a:endParaRPr lang="en-CA"/>
          </a:p>
        </p:txBody>
      </p:sp>
    </p:spTree>
    <p:extLst>
      <p:ext uri="{BB962C8B-B14F-4D97-AF65-F5344CB8AC3E}">
        <p14:creationId xmlns:p14="http://schemas.microsoft.com/office/powerpoint/2010/main" val="396942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00FCDBB-8ADE-4E22-A1BB-C17F5CA81E0F}" type="slidenum">
              <a:rPr lang="en-CA" smtClean="0"/>
              <a:pPr/>
              <a:t>23</a:t>
            </a:fld>
            <a:endParaRPr lang="en-CA"/>
          </a:p>
        </p:txBody>
      </p:sp>
    </p:spTree>
    <p:extLst>
      <p:ext uri="{BB962C8B-B14F-4D97-AF65-F5344CB8AC3E}">
        <p14:creationId xmlns:p14="http://schemas.microsoft.com/office/powerpoint/2010/main" val="58440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6CB0AB-8F99-4960-8914-99E67543AB18}" type="slidenum">
              <a:rPr lang="en-CA" smtClean="0"/>
              <a:pPr/>
              <a:t>27</a:t>
            </a:fld>
            <a:endParaRPr lang="en-CA"/>
          </a:p>
        </p:txBody>
      </p:sp>
    </p:spTree>
    <p:extLst>
      <p:ext uri="{BB962C8B-B14F-4D97-AF65-F5344CB8AC3E}">
        <p14:creationId xmlns:p14="http://schemas.microsoft.com/office/powerpoint/2010/main" val="375331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20B71B3C-1062-4A58-8796-9385EA3A4A2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B71B3C-1062-4A58-8796-9385EA3A4A2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8" name="Slide Number Placeholder 7"/>
          <p:cNvSpPr>
            <a:spLocks noGrp="1"/>
          </p:cNvSpPr>
          <p:nvPr>
            <p:ph type="sldNum" sz="quarter" idx="11"/>
          </p:nvPr>
        </p:nvSpPr>
        <p:spPr/>
        <p:txBody>
          <a:bodyPr/>
          <a:lstStyle/>
          <a:p>
            <a:fld id="{20B71B3C-1062-4A58-8796-9385EA3A4A2C}" type="slidenum">
              <a:rPr lang="en-CA" smtClean="0"/>
              <a:pPr/>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FBA889-79C0-4127-8EA3-F9794DE2E318}" type="datetimeFigureOut">
              <a:rPr lang="en-CA" smtClean="0"/>
              <a:pPr/>
              <a:t>30/04/2013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156448" y="6422064"/>
            <a:ext cx="762000" cy="365125"/>
          </a:xfrm>
        </p:spPr>
        <p:txBody>
          <a:bodyPr/>
          <a:lstStyle/>
          <a:p>
            <a:fld id="{20B71B3C-1062-4A58-8796-9385EA3A4A2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7FBA889-79C0-4127-8EA3-F9794DE2E318}" type="datetimeFigureOut">
              <a:rPr lang="en-CA" smtClean="0"/>
              <a:pPr/>
              <a:t>30/04/2013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B71B3C-1062-4A58-8796-9385EA3A4A2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7FBA889-79C0-4127-8EA3-F9794DE2E318}" type="datetimeFigureOut">
              <a:rPr lang="en-CA" smtClean="0"/>
              <a:pPr/>
              <a:t>30/04/2013</a:t>
            </a:fld>
            <a:endParaRPr lang="en-C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C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B71B3C-1062-4A58-8796-9385EA3A4A2C}"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parl.gc.ca/ParlInfo/images/Picture.aspx?Item=4fcbfd85-6619-40f3-a285-b11eacdd2311"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n.wikipedia.org/wiki/File:Sir_Robert_Laird_Borden,_1915.png" TargetMode="External"/><Relationship Id="rId1" Type="http://schemas.openxmlformats.org/officeDocument/2006/relationships/slideLayout" Target="../slideLayouts/slideLayout7.xml"/><Relationship Id="rId4" Type="http://schemas.openxmlformats.org/officeDocument/2006/relationships/hyperlink" Target="http://en.wikipedia.org/wiki/Robert_Bord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852936"/>
            <a:ext cx="7416824" cy="830997"/>
          </a:xfrm>
          <a:prstGeom prst="rect">
            <a:avLst/>
          </a:prstGeom>
          <a:noFill/>
        </p:spPr>
        <p:txBody>
          <a:bodyPr wrap="square" rtlCol="0">
            <a:spAutoFit/>
          </a:bodyPr>
          <a:lstStyle/>
          <a:p>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By: </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Alex Clark, Jameson Kunkel , </a:t>
            </a:r>
            <a:r>
              <a:rPr lang="en-CA" sz="2400" b="1" i="1" dirty="0" err="1" smtClean="0">
                <a:solidFill>
                  <a:srgbClr val="00B0F0"/>
                </a:solidFill>
                <a:effectLst>
                  <a:outerShdw blurRad="38100" dist="38100" dir="2700000" algn="tl">
                    <a:srgbClr val="000000">
                      <a:alpha val="43137"/>
                    </a:srgbClr>
                  </a:outerShdw>
                </a:effectLst>
                <a:latin typeface="Arial" pitchFamily="34" charset="0"/>
                <a:cs typeface="Arial" pitchFamily="34" charset="0"/>
              </a:rPr>
              <a:t>Varjil</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 </a:t>
            </a:r>
            <a:r>
              <a:rPr lang="en-CA" sz="2400" b="1" i="1" dirty="0" err="1" smtClean="0">
                <a:solidFill>
                  <a:srgbClr val="00B0F0"/>
                </a:solidFill>
                <a:effectLst>
                  <a:outerShdw blurRad="38100" dist="38100" dir="2700000" algn="tl">
                    <a:srgbClr val="000000">
                      <a:alpha val="43137"/>
                    </a:srgbClr>
                  </a:outerShdw>
                </a:effectLst>
                <a:latin typeface="Arial" pitchFamily="34" charset="0"/>
                <a:cs typeface="Arial" pitchFamily="34" charset="0"/>
              </a:rPr>
              <a:t>Pathak</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 Anan </a:t>
            </a:r>
            <a:r>
              <a:rPr lang="en-CA" sz="2400" b="1" i="1" dirty="0" err="1" smtClean="0">
                <a:solidFill>
                  <a:srgbClr val="00B0F0"/>
                </a:solidFill>
                <a:effectLst>
                  <a:outerShdw blurRad="38100" dist="38100" dir="2700000" algn="tl">
                    <a:srgbClr val="000000">
                      <a:alpha val="43137"/>
                    </a:srgbClr>
                  </a:outerShdw>
                </a:effectLst>
                <a:latin typeface="Arial" pitchFamily="34" charset="0"/>
                <a:cs typeface="Arial" pitchFamily="34" charset="0"/>
              </a:rPr>
              <a:t>Almoalim</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 </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and Brendan </a:t>
            </a:r>
            <a:r>
              <a:rPr lang="en-CA" sz="2400" b="1" i="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Doyle</a:t>
            </a:r>
            <a:endParaRPr lang="en-CA" sz="2400" b="1" i="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611560" y="1988840"/>
            <a:ext cx="8186857" cy="923330"/>
          </a:xfrm>
          <a:prstGeom prst="rect">
            <a:avLst/>
          </a:prstGeom>
          <a:noFill/>
        </p:spPr>
        <p:txBody>
          <a:bodyPr wrap="none" lIns="91440" tIns="45720" rIns="91440" bIns="45720">
            <a:spAutoFit/>
          </a:bodyPr>
          <a:lstStyle/>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Government Key Events</a:t>
            </a:r>
            <a:endParaRPr 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5791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2195736" y="1556792"/>
            <a:ext cx="6480175" cy="1752600"/>
          </a:xfrm>
        </p:spPr>
        <p:txBody>
          <a:bodyPr>
            <a:normAutofit/>
          </a:bodyPr>
          <a:lstStyle/>
          <a:p>
            <a:r>
              <a:rPr lang="en-CA" sz="3600" i="1" dirty="0" smtClean="0">
                <a:solidFill>
                  <a:srgbClr val="00B0F0"/>
                </a:solidFill>
                <a:effectLst>
                  <a:outerShdw blurRad="38100" dist="38100" dir="2700000" algn="tl">
                    <a:srgbClr val="000000">
                      <a:alpha val="43137"/>
                    </a:srgbClr>
                  </a:outerShdw>
                </a:effectLst>
              </a:rPr>
              <a:t>Brendan Doyle</a:t>
            </a:r>
          </a:p>
        </p:txBody>
      </p:sp>
      <p:sp>
        <p:nvSpPr>
          <p:cNvPr id="5" name="Rectangle 4"/>
          <p:cNvSpPr/>
          <p:nvPr/>
        </p:nvSpPr>
        <p:spPr>
          <a:xfrm>
            <a:off x="0" y="1772816"/>
            <a:ext cx="9148659"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Conscription Crisis of 1917</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CA" sz="3600" b="1" i="1" dirty="0" smtClean="0">
                <a:solidFill>
                  <a:srgbClr val="00B0F0"/>
                </a:solidFill>
                <a:effectLst>
                  <a:outerShdw blurRad="38100" dist="38100" dir="2700000" algn="tl">
                    <a:srgbClr val="000000">
                      <a:alpha val="43137"/>
                    </a:srgbClr>
                  </a:outerShdw>
                </a:effectLst>
                <a:latin typeface="+mn-lt"/>
              </a:rPr>
              <a:t>The Conscription Crisis</a:t>
            </a:r>
          </a:p>
        </p:txBody>
      </p:sp>
      <p:sp>
        <p:nvSpPr>
          <p:cNvPr id="8195" name="Text Box 5"/>
          <p:cNvSpPr txBox="1">
            <a:spLocks noChangeArrowheads="1"/>
          </p:cNvSpPr>
          <p:nvPr/>
        </p:nvSpPr>
        <p:spPr bwMode="auto">
          <a:xfrm>
            <a:off x="611188" y="2060575"/>
            <a:ext cx="8208962" cy="3416320"/>
          </a:xfrm>
          <a:prstGeom prst="rect">
            <a:avLst/>
          </a:prstGeom>
          <a:noFill/>
          <a:ln w="9525">
            <a:noFill/>
            <a:miter lim="800000"/>
            <a:headEnd/>
            <a:tailEnd/>
          </a:ln>
          <a:effectLst/>
        </p:spPr>
        <p:txBody>
          <a:bodyPr>
            <a:spAutoFit/>
          </a:bodyPr>
          <a:lstStyle/>
          <a:p>
            <a:pPr>
              <a:spcBef>
                <a:spcPct val="50000"/>
              </a:spcBef>
            </a:pPr>
            <a:r>
              <a:rPr lang="en-CA" sz="2400" dirty="0" smtClean="0"/>
              <a:t>On August 29th 1917, Borden, the current Prime Minister (Canadian Government), passed the Military Service Act allowing the government to conscript men if the Prime Minister felt that it was necessary. This happened because after the Battle of the Somme, Canada had a desperate need to replenish it’s troops when there were few volunteers to replace them. This was carried out by the Government mailing out letters instructing the conscripted to come down to the local barracks.</a:t>
            </a:r>
            <a:endParaRPr lang="en-C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CA" sz="3600" b="1" i="1" dirty="0" smtClean="0">
                <a:solidFill>
                  <a:srgbClr val="00B0F0"/>
                </a:solidFill>
                <a:effectLst>
                  <a:outerShdw blurRad="38100" dist="38100" dir="2700000" algn="tl">
                    <a:srgbClr val="000000">
                      <a:alpha val="43137"/>
                    </a:srgbClr>
                  </a:outerShdw>
                </a:effectLst>
                <a:latin typeface="+mn-lt"/>
              </a:rPr>
              <a:t>The Conscription Crisis</a:t>
            </a:r>
          </a:p>
        </p:txBody>
      </p:sp>
      <p:sp>
        <p:nvSpPr>
          <p:cNvPr id="9219" name="Text Box 3"/>
          <p:cNvSpPr txBox="1">
            <a:spLocks noChangeArrowheads="1"/>
          </p:cNvSpPr>
          <p:nvPr/>
        </p:nvSpPr>
        <p:spPr bwMode="auto">
          <a:xfrm>
            <a:off x="611188" y="2060575"/>
            <a:ext cx="8208962" cy="2292350"/>
          </a:xfrm>
          <a:prstGeom prst="rect">
            <a:avLst/>
          </a:prstGeom>
          <a:noFill/>
          <a:ln w="9525">
            <a:noFill/>
            <a:miter lim="800000"/>
            <a:headEnd/>
            <a:tailEnd/>
          </a:ln>
          <a:effectLst/>
        </p:spPr>
        <p:txBody>
          <a:bodyPr>
            <a:spAutoFit/>
          </a:bodyPr>
          <a:lstStyle/>
          <a:p>
            <a:pPr>
              <a:spcBef>
                <a:spcPct val="50000"/>
              </a:spcBef>
            </a:pPr>
            <a:r>
              <a:rPr lang="en-CA"/>
              <a:t>Who: Canadian Government, English and French Citizens, Canadian Army</a:t>
            </a:r>
          </a:p>
          <a:p>
            <a:pPr>
              <a:spcBef>
                <a:spcPct val="50000"/>
              </a:spcBef>
            </a:pPr>
            <a:r>
              <a:rPr lang="en-CA"/>
              <a:t>What: Government introducing Conscription</a:t>
            </a:r>
          </a:p>
          <a:p>
            <a:pPr>
              <a:spcBef>
                <a:spcPct val="50000"/>
              </a:spcBef>
            </a:pPr>
            <a:r>
              <a:rPr lang="en-CA"/>
              <a:t>Where: Canada</a:t>
            </a:r>
          </a:p>
          <a:p>
            <a:pPr>
              <a:spcBef>
                <a:spcPct val="50000"/>
              </a:spcBef>
            </a:pPr>
            <a:r>
              <a:rPr lang="en-CA"/>
              <a:t>When: Around August 1917</a:t>
            </a:r>
          </a:p>
          <a:p>
            <a:pPr>
              <a:spcBef>
                <a:spcPct val="50000"/>
              </a:spcBef>
            </a:pPr>
            <a:r>
              <a:rPr lang="en-CA"/>
              <a:t>Why: Canada needed new troops after the Battle of Somme and no new soldiers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CA" sz="3600" b="1" i="1" dirty="0" smtClean="0">
                <a:solidFill>
                  <a:srgbClr val="00B0F0"/>
                </a:solidFill>
                <a:effectLst>
                  <a:outerShdw blurRad="38100" dist="38100" dir="2700000" algn="tl">
                    <a:srgbClr val="000000">
                      <a:alpha val="43137"/>
                    </a:srgbClr>
                  </a:outerShdw>
                </a:effectLst>
                <a:latin typeface="+mn-lt"/>
              </a:rPr>
              <a:t>Primary Source</a:t>
            </a:r>
          </a:p>
        </p:txBody>
      </p:sp>
      <p:sp>
        <p:nvSpPr>
          <p:cNvPr id="10243" name="TextBox 3"/>
          <p:cNvSpPr txBox="1">
            <a:spLocks noChangeArrowheads="1"/>
          </p:cNvSpPr>
          <p:nvPr/>
        </p:nvSpPr>
        <p:spPr bwMode="auto">
          <a:xfrm>
            <a:off x="6172200" y="2427288"/>
            <a:ext cx="2592388" cy="647700"/>
          </a:xfrm>
          <a:prstGeom prst="rect">
            <a:avLst/>
          </a:prstGeom>
          <a:noFill/>
          <a:ln w="9525">
            <a:noFill/>
            <a:miter lim="800000"/>
            <a:headEnd/>
            <a:tailEnd/>
          </a:ln>
        </p:spPr>
        <p:txBody>
          <a:bodyPr>
            <a:spAutoFit/>
          </a:bodyPr>
          <a:lstStyle/>
          <a:p>
            <a:pPr algn="ctr"/>
            <a:r>
              <a:rPr lang="en-CA" sz="1200"/>
              <a:t>http://www.warmuseum.ca/cwm/exhibitions/guerre/photos/565/e-ub_345_c2_c036_c.jpg</a:t>
            </a:r>
          </a:p>
        </p:txBody>
      </p:sp>
      <p:sp>
        <p:nvSpPr>
          <p:cNvPr id="5" name="Content Placeholder 4"/>
          <p:cNvSpPr>
            <a:spLocks noGrp="1"/>
          </p:cNvSpPr>
          <p:nvPr>
            <p:ph idx="1"/>
          </p:nvPr>
        </p:nvSpPr>
        <p:spPr/>
        <p:txBody>
          <a:bodyPr>
            <a:normAutofit/>
          </a:bodyPr>
          <a:lstStyle/>
          <a:p>
            <a:r>
              <a:rPr lang="en-CA" sz="2400" dirty="0" smtClean="0"/>
              <a:t>This source is important to the </a:t>
            </a:r>
          </a:p>
          <a:p>
            <a:pPr>
              <a:buFont typeface="Wingdings 2" pitchFamily="18" charset="2"/>
              <a:buNone/>
            </a:pPr>
            <a:r>
              <a:rPr lang="en-CA" sz="2400" dirty="0" smtClean="0"/>
              <a:t>     Conscription Crisis of 1917 because </a:t>
            </a:r>
          </a:p>
          <a:p>
            <a:pPr>
              <a:buFont typeface="Wingdings 2" pitchFamily="18" charset="2"/>
              <a:buNone/>
            </a:pPr>
            <a:r>
              <a:rPr lang="en-CA" sz="2400" dirty="0" smtClean="0"/>
              <a:t>     this is an image of the form a </a:t>
            </a:r>
          </a:p>
          <a:p>
            <a:pPr>
              <a:buFont typeface="Wingdings 2" pitchFamily="18" charset="2"/>
              <a:buNone/>
            </a:pPr>
            <a:r>
              <a:rPr lang="en-CA" sz="2400" dirty="0" smtClean="0"/>
              <a:t>     conscripted man would get in the mail</a:t>
            </a:r>
          </a:p>
          <a:p>
            <a:r>
              <a:rPr lang="en-CA" sz="2400" dirty="0" smtClean="0"/>
              <a:t>This source is related to the Canadian Government because they created the form and enforced it throughout the crisis</a:t>
            </a:r>
          </a:p>
        </p:txBody>
      </p:sp>
      <p:pic>
        <p:nvPicPr>
          <p:cNvPr id="10245" name="Picture 4"/>
          <p:cNvPicPr>
            <a:picLocks noChangeAspect="1" noChangeArrowheads="1"/>
          </p:cNvPicPr>
          <p:nvPr/>
        </p:nvPicPr>
        <p:blipFill>
          <a:blip r:embed="rId2" cstate="print"/>
          <a:srcRect/>
          <a:stretch>
            <a:fillRect/>
          </a:stretch>
        </p:blipFill>
        <p:spPr bwMode="auto">
          <a:xfrm>
            <a:off x="6083300" y="427038"/>
            <a:ext cx="2768600" cy="2000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Autofit/>
          </a:bodyPr>
          <a:lstStyle/>
          <a:p>
            <a:r>
              <a:rPr lang="en-CA" sz="3600" b="1" i="1" dirty="0" smtClean="0">
                <a:solidFill>
                  <a:srgbClr val="00B0F0"/>
                </a:solidFill>
                <a:effectLst>
                  <a:outerShdw blurRad="38100" dist="38100" dir="2700000" algn="tl">
                    <a:srgbClr val="000000">
                      <a:alpha val="43137"/>
                    </a:srgbClr>
                  </a:outerShdw>
                </a:effectLst>
                <a:latin typeface="+mn-lt"/>
              </a:rPr>
              <a:t>Historical Significance of the Conscription Crisis</a:t>
            </a:r>
          </a:p>
        </p:txBody>
      </p:sp>
      <p:sp>
        <p:nvSpPr>
          <p:cNvPr id="11267" name="Content Placeholder 2"/>
          <p:cNvSpPr>
            <a:spLocks noGrp="1"/>
          </p:cNvSpPr>
          <p:nvPr>
            <p:ph idx="1"/>
          </p:nvPr>
        </p:nvSpPr>
        <p:spPr/>
        <p:txBody>
          <a:bodyPr>
            <a:noAutofit/>
          </a:bodyPr>
          <a:lstStyle/>
          <a:p>
            <a:pPr marL="36513" indent="0">
              <a:buFont typeface="Wingdings 2" pitchFamily="18" charset="2"/>
              <a:buNone/>
            </a:pPr>
            <a:r>
              <a:rPr lang="en-CA" sz="2000" dirty="0" smtClean="0"/>
              <a:t>1) One way that the Conscription Crisis is historically significant is that for the first time ever Women were given the chance to vote</a:t>
            </a:r>
          </a:p>
          <a:p>
            <a:pPr marL="36513" indent="0">
              <a:buFont typeface="Wingdings 2" pitchFamily="18" charset="2"/>
              <a:buNone/>
            </a:pPr>
            <a:endParaRPr lang="en-CA" sz="2000" dirty="0" smtClean="0"/>
          </a:p>
          <a:p>
            <a:pPr marL="36513" indent="0">
              <a:buFont typeface="Wingdings 2" pitchFamily="18" charset="2"/>
              <a:buNone/>
            </a:pPr>
            <a:r>
              <a:rPr lang="en-CA" sz="2000" dirty="0" smtClean="0"/>
              <a:t>2) The Conscription Crisis left English-Canadians and French-Canadian divided for many years</a:t>
            </a:r>
          </a:p>
          <a:p>
            <a:pPr marL="36513" indent="0">
              <a:buFont typeface="Wingdings 2" pitchFamily="18" charset="2"/>
              <a:buNone/>
            </a:pPr>
            <a:endParaRPr lang="en-CA" sz="2000" dirty="0" smtClean="0"/>
          </a:p>
          <a:p>
            <a:pPr marL="36513" indent="0">
              <a:buFont typeface="Wingdings 2" pitchFamily="18" charset="2"/>
              <a:buNone/>
            </a:pPr>
            <a:r>
              <a:rPr lang="en-CA" sz="2000" dirty="0" smtClean="0"/>
              <a:t>3) Dissent with Borden’s government after the crisis lead to the development of new federal and provincial government parties</a:t>
            </a:r>
          </a:p>
          <a:p>
            <a:pPr marL="36513" indent="0">
              <a:buFont typeface="Wingdings 2" pitchFamily="18" charset="2"/>
              <a:buNone/>
            </a:pPr>
            <a:endParaRPr lang="en-CA" sz="2000" dirty="0" smtClean="0"/>
          </a:p>
          <a:p>
            <a:pPr marL="36513" indent="0">
              <a:buFont typeface="Wingdings 2" pitchFamily="18" charset="2"/>
              <a:buNone/>
            </a:pPr>
            <a:r>
              <a:rPr lang="en-CA" sz="2000" dirty="0" smtClean="0"/>
              <a:t>Ranking: (+2)   Reasoning: I think the Conscription Crisis ranks at a +2 because this event had a major impact on the Canadian Citizens for a lasting duration. For example, Conservatives were virtually shut out of Quebec for 50 years.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CA" sz="3600" b="1" i="1" dirty="0" smtClean="0">
                <a:solidFill>
                  <a:srgbClr val="00B0F0"/>
                </a:solidFill>
                <a:effectLst>
                  <a:outerShdw blurRad="38100" dist="38100" dir="2700000" algn="tl">
                    <a:srgbClr val="000000">
                      <a:alpha val="43137"/>
                    </a:srgbClr>
                  </a:outerShdw>
                </a:effectLst>
                <a:latin typeface="+mn-lt"/>
              </a:rPr>
              <a:t>Sources</a:t>
            </a:r>
          </a:p>
        </p:txBody>
      </p:sp>
      <p:sp>
        <p:nvSpPr>
          <p:cNvPr id="12291" name="Content Placeholder 2"/>
          <p:cNvSpPr>
            <a:spLocks noGrp="1"/>
          </p:cNvSpPr>
          <p:nvPr>
            <p:ph idx="1"/>
          </p:nvPr>
        </p:nvSpPr>
        <p:spPr>
          <a:xfrm>
            <a:off x="468312" y="1557338"/>
            <a:ext cx="8496175" cy="4525962"/>
          </a:xfrm>
        </p:spPr>
        <p:txBody>
          <a:bodyPr>
            <a:normAutofit/>
          </a:bodyPr>
          <a:lstStyle/>
          <a:p>
            <a:r>
              <a:rPr lang="en-CA" sz="2400" dirty="0" smtClean="0"/>
              <a:t>"Conscription Crisis of 1917." </a:t>
            </a:r>
            <a:r>
              <a:rPr lang="en-CA" sz="2400" i="1" dirty="0" smtClean="0"/>
              <a:t>Wikipedia</a:t>
            </a:r>
            <a:r>
              <a:rPr lang="en-CA" sz="2400" dirty="0" smtClean="0"/>
              <a:t>. </a:t>
            </a:r>
            <a:r>
              <a:rPr lang="en-CA" sz="2400" dirty="0" err="1" smtClean="0"/>
              <a:t>N.p</a:t>
            </a:r>
            <a:r>
              <a:rPr lang="en-CA" sz="2400" dirty="0" smtClean="0"/>
              <a:t>., 28 </a:t>
            </a:r>
            <a:r>
              <a:rPr lang="en-CA" sz="2400" dirty="0" err="1" smtClean="0"/>
              <a:t>Febuary</a:t>
            </a:r>
            <a:r>
              <a:rPr lang="en-CA" sz="2400" dirty="0" smtClean="0"/>
              <a:t> 2013. Web. 23 	Apr. 2013.</a:t>
            </a:r>
          </a:p>
          <a:p>
            <a:r>
              <a:rPr lang="en-CA" sz="2400" dirty="0" smtClean="0"/>
              <a:t>“Historical Significance.” </a:t>
            </a:r>
            <a:r>
              <a:rPr lang="en-CA" sz="2400" i="1" dirty="0" smtClean="0"/>
              <a:t>Maple Leaf Web</a:t>
            </a:r>
            <a:r>
              <a:rPr lang="en-CA" sz="2400" dirty="0" smtClean="0"/>
              <a:t>. </a:t>
            </a:r>
            <a:r>
              <a:rPr lang="en-CA" sz="2400" dirty="0" err="1" smtClean="0"/>
              <a:t>N.p</a:t>
            </a:r>
            <a:r>
              <a:rPr lang="en-CA" sz="2400" dirty="0" smtClean="0"/>
              <a:t>., </a:t>
            </a:r>
            <a:r>
              <a:rPr lang="en-CA" sz="2400" dirty="0" err="1" smtClean="0"/>
              <a:t>N.d</a:t>
            </a:r>
            <a:r>
              <a:rPr lang="en-CA" sz="2400" dirty="0" smtClean="0"/>
              <a:t>. Web. 26 Apr. 2013</a:t>
            </a:r>
          </a:p>
          <a:p>
            <a:r>
              <a:rPr lang="en-CA" sz="2400" dirty="0" smtClean="0"/>
              <a:t>“Conscription, 1917.” </a:t>
            </a:r>
            <a:r>
              <a:rPr lang="en-CA" sz="2400" i="1" dirty="0" smtClean="0"/>
              <a:t>Canadian War Museum</a:t>
            </a:r>
            <a:r>
              <a:rPr lang="en-CA" sz="2400" dirty="0" smtClean="0"/>
              <a:t>. </a:t>
            </a:r>
            <a:r>
              <a:rPr lang="en-CA" sz="2400" dirty="0" err="1" smtClean="0"/>
              <a:t>N.p</a:t>
            </a:r>
            <a:r>
              <a:rPr lang="en-CA" sz="2400" dirty="0" smtClean="0"/>
              <a:t>., </a:t>
            </a:r>
            <a:r>
              <a:rPr lang="en-CA" sz="2400" dirty="0" err="1" smtClean="0"/>
              <a:t>N.d</a:t>
            </a:r>
            <a:r>
              <a:rPr lang="en-CA" sz="2400" dirty="0" smtClean="0"/>
              <a:t>. Web. 26 Apr. 2013S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1" name="Shape 81"/>
          <p:cNvSpPr txBox="1">
            <a:spLocks noGrp="1"/>
          </p:cNvSpPr>
          <p:nvPr>
            <p:ph type="subTitle" idx="1"/>
          </p:nvPr>
        </p:nvSpPr>
        <p:spPr>
          <a:xfrm>
            <a:off x="2987824" y="4005064"/>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CA" sz="3200" b="1" i="1" u="none" strike="noStrike" cap="none" baseline="0" dirty="0" smtClean="0">
                <a:solidFill>
                  <a:srgbClr val="00B0F0"/>
                </a:solidFill>
                <a:effectLst>
                  <a:outerShdw blurRad="38100" dist="38100" dir="2700000" algn="tl">
                    <a:srgbClr val="000000">
                      <a:alpha val="43137"/>
                    </a:srgbClr>
                  </a:outerShdw>
                </a:effectLst>
                <a:ea typeface="Calibri"/>
                <a:cs typeface="Calibri"/>
                <a:sym typeface="Calibri"/>
              </a:rPr>
              <a:t>Anan </a:t>
            </a:r>
            <a:r>
              <a:rPr lang="en-CA" sz="3200" b="1" i="1" u="none" strike="noStrike" cap="none" baseline="0" dirty="0" err="1">
                <a:solidFill>
                  <a:srgbClr val="00B0F0"/>
                </a:solidFill>
                <a:effectLst>
                  <a:outerShdw blurRad="38100" dist="38100" dir="2700000" algn="tl">
                    <a:srgbClr val="000000">
                      <a:alpha val="43137"/>
                    </a:srgbClr>
                  </a:outerShdw>
                </a:effectLst>
                <a:ea typeface="Calibri"/>
                <a:cs typeface="Calibri"/>
                <a:sym typeface="Calibri"/>
              </a:rPr>
              <a:t>Almoallim</a:t>
            </a:r>
            <a:endParaRPr lang="en-CA" sz="3200" b="1" i="1" u="none" strike="noStrike" cap="none" baseline="0" dirty="0">
              <a:solidFill>
                <a:srgbClr val="00B0F0"/>
              </a:solidFill>
              <a:effectLst>
                <a:outerShdw blurRad="38100" dist="38100" dir="2700000" algn="tl">
                  <a:srgbClr val="000000">
                    <a:alpha val="43137"/>
                  </a:srgbClr>
                </a:outerShdw>
              </a:effectLst>
              <a:ea typeface="Calibri"/>
              <a:cs typeface="Calibri"/>
              <a:sym typeface="Calibri"/>
            </a:endParaRPr>
          </a:p>
        </p:txBody>
      </p:sp>
      <p:sp>
        <p:nvSpPr>
          <p:cNvPr id="5" name="Rectangle 4"/>
          <p:cNvSpPr/>
          <p:nvPr/>
        </p:nvSpPr>
        <p:spPr>
          <a:xfrm>
            <a:off x="179512" y="2068840"/>
            <a:ext cx="8712967" cy="1754326"/>
          </a:xfrm>
          <a:prstGeom prst="rect">
            <a:avLst/>
          </a:prstGeom>
          <a:noFill/>
        </p:spPr>
        <p:txBody>
          <a:bodyPr wrap="square" lIns="91440" tIns="45720" rIns="91440" bIns="45720">
            <a:spAutoFit/>
          </a:bodyPr>
          <a:lstStyle/>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League of </a:t>
            </a: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Nations </a:t>
            </a:r>
          </a:p>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1919 - 1945 </a:t>
            </a:r>
            <a:endParaRPr 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CA" sz="3600" b="1" i="1" u="none" strike="noStrike" cap="none" baseline="0" dirty="0">
                <a:solidFill>
                  <a:srgbClr val="008BBC"/>
                </a:solidFill>
                <a:effectLst>
                  <a:outerShdw blurRad="38100" dist="38100" dir="2700000" algn="tl">
                    <a:srgbClr val="000000">
                      <a:alpha val="43137"/>
                    </a:srgbClr>
                  </a:outerShdw>
                </a:effectLst>
                <a:latin typeface="+mn-lt"/>
                <a:ea typeface="Calibri"/>
                <a:cs typeface="Calibri"/>
                <a:sym typeface="Calibri"/>
              </a:rPr>
              <a:t>Key Points</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indent="-342900">
              <a:spcBef>
                <a:spcPts val="480"/>
              </a:spcBef>
              <a:buClr>
                <a:schemeClr val="dk1"/>
              </a:buClr>
              <a:buSzPct val="100694"/>
            </a:pPr>
            <a:r>
              <a:rPr lang="en-CA" sz="2400" b="0" i="0" u="none" strike="noStrike" cap="none" baseline="0" dirty="0">
                <a:ea typeface="Calibri"/>
                <a:cs typeface="Calibri"/>
                <a:sym typeface="Calibri"/>
              </a:rPr>
              <a:t>League </a:t>
            </a:r>
            <a:r>
              <a:rPr lang="en-CA" sz="2400" dirty="0"/>
              <a:t>of</a:t>
            </a:r>
            <a:r>
              <a:rPr lang="en-CA" sz="2400" b="0" i="0" u="none" strike="noStrike" cap="none" baseline="0" dirty="0">
                <a:ea typeface="Calibri"/>
                <a:cs typeface="Calibri"/>
                <a:sym typeface="Calibri"/>
              </a:rPr>
              <a:t> Nations is an international governmental organization that was founded as a result of the Paris Peace Conference in 1919 that ended the First World War.</a:t>
            </a:r>
          </a:p>
          <a:p>
            <a:pPr marL="342900" indent="-342900">
              <a:spcBef>
                <a:spcPts val="480"/>
              </a:spcBef>
              <a:buClr>
                <a:schemeClr val="dk1"/>
              </a:buClr>
              <a:buSzPct val="100694"/>
            </a:pPr>
            <a:r>
              <a:rPr lang="en-CA" sz="2400" b="0" i="0" u="none" strike="noStrike" cap="none" baseline="0" dirty="0">
                <a:ea typeface="Calibri"/>
                <a:cs typeface="Calibri"/>
                <a:sym typeface="Calibri"/>
              </a:rPr>
              <a:t>Its main mission was to maintain world peace</a:t>
            </a:r>
            <a:r>
              <a:rPr lang="en-CA" sz="2400" dirty="0"/>
              <a:t> and avoid wars between countries</a:t>
            </a:r>
          </a:p>
          <a:p>
            <a:pPr marL="342900" indent="-342900">
              <a:spcBef>
                <a:spcPts val="480"/>
              </a:spcBef>
              <a:buClr>
                <a:schemeClr val="dk1"/>
              </a:buClr>
              <a:buSzPct val="100694"/>
            </a:pPr>
            <a:r>
              <a:rPr lang="en-CA" sz="2400" b="0" i="0" u="none" strike="noStrike" cap="none" baseline="0" dirty="0">
                <a:ea typeface="Calibri"/>
                <a:cs typeface="Calibri"/>
                <a:sym typeface="Calibri"/>
              </a:rPr>
              <a:t>At its highest </a:t>
            </a:r>
            <a:r>
              <a:rPr lang="en-CA" sz="2400" dirty="0"/>
              <a:t>peak</a:t>
            </a:r>
            <a:r>
              <a:rPr lang="en-CA" sz="2400" b="0" i="0" u="none" strike="noStrike" cap="none" baseline="0" dirty="0">
                <a:ea typeface="Calibri"/>
                <a:cs typeface="Calibri"/>
                <a:sym typeface="Calibri"/>
              </a:rPr>
              <a:t> from September 28</a:t>
            </a:r>
            <a:r>
              <a:rPr lang="en-CA" sz="2400" b="0" i="0" u="none" strike="noStrike" cap="none" baseline="30000" dirty="0">
                <a:ea typeface="Calibri"/>
                <a:cs typeface="Calibri"/>
                <a:sym typeface="Calibri"/>
              </a:rPr>
              <a:t>th</a:t>
            </a:r>
            <a:r>
              <a:rPr lang="en-CA" sz="2400" b="0" i="0" u="none" strike="noStrike" cap="none" baseline="0" dirty="0">
                <a:ea typeface="Calibri"/>
                <a:cs typeface="Calibri"/>
                <a:sym typeface="Calibri"/>
              </a:rPr>
              <a:t> 1934 – February 23</a:t>
            </a:r>
            <a:r>
              <a:rPr lang="en-CA" sz="2400" b="0" i="0" u="none" strike="noStrike" cap="none" baseline="30000" dirty="0">
                <a:ea typeface="Calibri"/>
                <a:cs typeface="Calibri"/>
                <a:sym typeface="Calibri"/>
              </a:rPr>
              <a:t>rd</a:t>
            </a:r>
            <a:r>
              <a:rPr lang="en-CA" sz="2400" b="0" i="0" u="none" strike="noStrike" cap="none" baseline="0" dirty="0">
                <a:ea typeface="Calibri"/>
                <a:cs typeface="Calibri"/>
                <a:sym typeface="Calibri"/>
              </a:rPr>
              <a:t> 1935, the organization reached 58 members.</a:t>
            </a:r>
          </a:p>
          <a:p>
            <a:pPr marL="342900" indent="-342900">
              <a:spcBef>
                <a:spcPts val="480"/>
              </a:spcBef>
              <a:buClr>
                <a:schemeClr val="dk1"/>
              </a:buClr>
              <a:buSzPct val="100694"/>
            </a:pPr>
            <a:r>
              <a:rPr lang="en-CA" sz="2400" b="0" i="0" u="none" strike="noStrike" cap="none" baseline="0" dirty="0">
                <a:ea typeface="Calibri"/>
                <a:cs typeface="Calibri"/>
                <a:sym typeface="Calibri"/>
              </a:rPr>
              <a:t>Canada joined the organization independently from Britain.</a:t>
            </a:r>
          </a:p>
          <a:p>
            <a:pPr marL="342900" indent="-342900">
              <a:spcBef>
                <a:spcPts val="480"/>
              </a:spcBef>
              <a:buClr>
                <a:schemeClr val="dk1"/>
              </a:buClr>
              <a:buSzPct val="100694"/>
            </a:pPr>
            <a:r>
              <a:rPr lang="en-CA" sz="2400" b="0" i="0" u="none" strike="noStrike" cap="none" baseline="0" dirty="0">
                <a:ea typeface="Calibri"/>
                <a:cs typeface="Calibri"/>
                <a:sym typeface="Calibri"/>
              </a:rPr>
              <a:t> The Unite</a:t>
            </a:r>
            <a:r>
              <a:rPr lang="en-CA" sz="2400" dirty="0"/>
              <a:t>d Nations (UN) replaced the League of Nations in 1945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CA" sz="3600" b="1" i="1" u="none" strike="noStrike" cap="none" baseline="0" dirty="0">
                <a:solidFill>
                  <a:srgbClr val="008BBC"/>
                </a:solidFill>
                <a:effectLst>
                  <a:outerShdw blurRad="38100" dist="38100" dir="2700000" algn="tl">
                    <a:srgbClr val="000000">
                      <a:alpha val="43137"/>
                    </a:srgbClr>
                  </a:outerShdw>
                </a:effectLst>
                <a:latin typeface="+mn-lt"/>
                <a:ea typeface="Calibri"/>
                <a:cs typeface="Calibri"/>
                <a:sym typeface="Calibri"/>
              </a:rPr>
              <a:t>Primary Resource</a:t>
            </a:r>
          </a:p>
        </p:txBody>
      </p:sp>
      <p:sp>
        <p:nvSpPr>
          <p:cNvPr id="93" name="Shape 93"/>
          <p:cNvSpPr txBox="1">
            <a:spLocks noGrp="1"/>
          </p:cNvSpPr>
          <p:nvPr>
            <p:ph type="body" idx="1"/>
          </p:nvPr>
        </p:nvSpPr>
        <p:spPr>
          <a:xfrm>
            <a:off x="205450" y="1314191"/>
            <a:ext cx="4865399" cy="3573600"/>
          </a:xfrm>
          <a:prstGeom prst="rect">
            <a:avLst/>
          </a:prstGeom>
          <a:noFill/>
          <a:ln>
            <a:noFill/>
          </a:ln>
        </p:spPr>
        <p:txBody>
          <a:bodyPr lIns="91425" tIns="45700" rIns="91425" bIns="45700" anchor="t" anchorCtr="0">
            <a:noAutofit/>
          </a:bodyPr>
          <a:lstStyle/>
          <a:p>
            <a:pPr marL="0" indent="0">
              <a:buNone/>
            </a:pPr>
            <a:r>
              <a:rPr lang="en-CA" sz="2400" dirty="0"/>
              <a:t>Sir Herbert Brown Ames:</a:t>
            </a:r>
          </a:p>
          <a:p>
            <a:pPr marL="482600" indent="-342900">
              <a:buClr>
                <a:schemeClr val="dk1"/>
              </a:buClr>
              <a:buSzPct val="97222"/>
            </a:pPr>
            <a:r>
              <a:rPr lang="en-CA" sz="2400" dirty="0"/>
              <a:t>Born June 27, 1863</a:t>
            </a:r>
            <a:br>
              <a:rPr lang="en-CA" sz="2400" dirty="0"/>
            </a:br>
            <a:r>
              <a:rPr lang="en-CA" sz="2400" dirty="0"/>
              <a:t>Montreal, Canada East</a:t>
            </a:r>
          </a:p>
          <a:p>
            <a:pPr marL="482600" indent="-342900">
              <a:buClr>
                <a:schemeClr val="dk1"/>
              </a:buClr>
              <a:buSzPct val="97222"/>
            </a:pPr>
            <a:r>
              <a:rPr lang="en-CA" sz="2400" dirty="0"/>
              <a:t>Died March 31, 1954 (90yrs)</a:t>
            </a:r>
            <a:br>
              <a:rPr lang="en-CA" sz="2400" dirty="0"/>
            </a:br>
            <a:r>
              <a:rPr lang="en-CA" sz="2400" dirty="0"/>
              <a:t>Montreal, Canada</a:t>
            </a:r>
          </a:p>
          <a:p>
            <a:pPr marL="482600" indent="-342900">
              <a:buClr>
                <a:schemeClr val="dk1"/>
              </a:buClr>
              <a:buSzPct val="97222"/>
            </a:pPr>
            <a:r>
              <a:rPr lang="en-CA" sz="2400" dirty="0"/>
              <a:t>Won election to the House of Commons as a Conservative</a:t>
            </a:r>
          </a:p>
          <a:p>
            <a:pPr marL="482600" indent="-342900">
              <a:buClr>
                <a:schemeClr val="dk1"/>
              </a:buClr>
              <a:buSzPct val="97222"/>
            </a:pPr>
            <a:r>
              <a:rPr lang="en-CA" sz="2400" dirty="0"/>
              <a:t>Was appointed a </a:t>
            </a:r>
            <a:r>
              <a:rPr lang="en-CA" sz="2400" dirty="0" smtClean="0"/>
              <a:t>financial director </a:t>
            </a:r>
            <a:r>
              <a:rPr lang="en-CA" sz="2400" dirty="0"/>
              <a:t>for the League of Nations</a:t>
            </a:r>
          </a:p>
        </p:txBody>
      </p:sp>
      <p:sp>
        <p:nvSpPr>
          <p:cNvPr id="95" name="Shape 95"/>
          <p:cNvSpPr/>
          <p:nvPr/>
        </p:nvSpPr>
        <p:spPr>
          <a:xfrm>
            <a:off x="5480838" y="1314191"/>
            <a:ext cx="3128575" cy="5098117"/>
          </a:xfrm>
          <a:prstGeom prst="rect">
            <a:avLst/>
          </a:prstGeom>
          <a:blipFill>
            <a:blip r:embed="rId3" cstate="print"/>
            <a:stretch>
              <a:fillRect/>
            </a:stretch>
          </a:blipFill>
          <a:ln>
            <a:noFill/>
          </a:ln>
        </p:spPr>
      </p:sp>
      <p:sp>
        <p:nvSpPr>
          <p:cNvPr id="96" name="Shape 96"/>
          <p:cNvSpPr txBox="1"/>
          <p:nvPr/>
        </p:nvSpPr>
        <p:spPr>
          <a:xfrm>
            <a:off x="5418392" y="6354900"/>
            <a:ext cx="3401999" cy="503099"/>
          </a:xfrm>
          <a:prstGeom prst="rect">
            <a:avLst/>
          </a:prstGeom>
          <a:noFill/>
        </p:spPr>
        <p:txBody>
          <a:bodyPr lIns="91425" tIns="91425" rIns="91425" bIns="91425" anchor="t" anchorCtr="0">
            <a:noAutofit/>
          </a:bodyPr>
          <a:lstStyle/>
          <a:p>
            <a:pPr>
              <a:buNone/>
            </a:pPr>
            <a:r>
              <a:rPr lang="en-CA" sz="1100" u="sng" dirty="0"/>
              <a:t>http://www.parl.gc.ca/ParlInfo/images/Picture.aspx?Item=4fcbfd85-6619-40f3-a285-b11eacdd2311</a:t>
            </a:r>
            <a:endParaRPr lang="en-CA" sz="1100" u="sng" dirty="0">
              <a:hlinkClick r:id="rId4"/>
            </a:endParaRPr>
          </a:p>
        </p:txBody>
      </p:sp>
      <p:sp>
        <p:nvSpPr>
          <p:cNvPr id="97" name="Shape 97"/>
          <p:cNvSpPr txBox="1"/>
          <p:nvPr/>
        </p:nvSpPr>
        <p:spPr>
          <a:xfrm>
            <a:off x="827584" y="5374801"/>
            <a:ext cx="4857900" cy="1483199"/>
          </a:xfrm>
          <a:prstGeom prst="rect">
            <a:avLst/>
          </a:prstGeom>
          <a:noFill/>
        </p:spPr>
        <p:txBody>
          <a:bodyPr lIns="91425" tIns="91425" rIns="91425" bIns="91425" anchor="t" anchorCtr="0">
            <a:noAutofit/>
          </a:bodyPr>
          <a:lstStyle/>
          <a:p>
            <a:pPr lvl="0" rtl="0">
              <a:spcBef>
                <a:spcPts val="640"/>
              </a:spcBef>
              <a:buNone/>
            </a:pPr>
            <a:r>
              <a:rPr lang="en-CA" dirty="0">
                <a:ea typeface="Calibri"/>
                <a:cs typeface="Calibri"/>
                <a:sym typeface="Calibri"/>
              </a:rPr>
              <a:t>He is very important because he had the highest job in the league as a Canadian.</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CA" sz="3600" b="1" i="1" u="none" strike="noStrike" cap="none" baseline="0" dirty="0">
                <a:solidFill>
                  <a:srgbClr val="008BBC"/>
                </a:solidFill>
                <a:effectLst>
                  <a:outerShdw blurRad="38100" dist="38100" dir="2700000" algn="tl">
                    <a:srgbClr val="000000">
                      <a:alpha val="43137"/>
                    </a:srgbClr>
                  </a:outerShdw>
                </a:effectLst>
                <a:latin typeface="+mn-lt"/>
                <a:ea typeface="Calibri"/>
                <a:cs typeface="Calibri"/>
                <a:sym typeface="Calibri"/>
              </a:rPr>
              <a:t>Significance to Canadian History</a:t>
            </a:r>
          </a:p>
        </p:txBody>
      </p:sp>
      <p:sp>
        <p:nvSpPr>
          <p:cNvPr id="103" name="Shape 103"/>
          <p:cNvSpPr txBox="1">
            <a:spLocks noGrp="1"/>
          </p:cNvSpPr>
          <p:nvPr>
            <p:ph type="body" idx="1"/>
          </p:nvPr>
        </p:nvSpPr>
        <p:spPr>
          <a:xfrm>
            <a:off x="457200" y="1600200"/>
            <a:ext cx="8229600" cy="4800600"/>
          </a:xfrm>
          <a:prstGeom prst="rect">
            <a:avLst/>
          </a:prstGeom>
          <a:noFill/>
          <a:ln>
            <a:noFill/>
          </a:ln>
        </p:spPr>
        <p:txBody>
          <a:bodyPr lIns="91425" tIns="45700" rIns="91425" bIns="45700" anchor="t" anchorCtr="0">
            <a:noAutofit/>
          </a:bodyPr>
          <a:lstStyle/>
          <a:p>
            <a:pPr marL="76200" lvl="0" indent="0" rtl="0">
              <a:buClr>
                <a:schemeClr val="dk1"/>
              </a:buClr>
              <a:buSzPct val="100000"/>
              <a:buNone/>
            </a:pPr>
            <a:r>
              <a:rPr lang="en-CA" sz="2400" dirty="0" smtClean="0"/>
              <a:t>1. Canada's </a:t>
            </a:r>
            <a:r>
              <a:rPr lang="en-CA" sz="2400" dirty="0"/>
              <a:t>first official contact with foreign </a:t>
            </a:r>
            <a:r>
              <a:rPr lang="en-CA" sz="2400" dirty="0" smtClean="0"/>
              <a:t>governments.</a:t>
            </a:r>
            <a:endParaRPr lang="en-CA" sz="2400" dirty="0"/>
          </a:p>
          <a:p>
            <a:pPr marL="76200" lvl="0" indent="0" rtl="0">
              <a:buClr>
                <a:schemeClr val="dk1"/>
              </a:buClr>
              <a:buSzPct val="100000"/>
              <a:buNone/>
            </a:pPr>
            <a:r>
              <a:rPr lang="en-CA" sz="2400" dirty="0" smtClean="0"/>
              <a:t>2. Canada's </a:t>
            </a:r>
            <a:r>
              <a:rPr lang="en-CA" sz="2400" dirty="0"/>
              <a:t>independence starts when joining the </a:t>
            </a:r>
            <a:r>
              <a:rPr lang="en-CA" sz="2400" dirty="0" smtClean="0"/>
              <a:t>o</a:t>
            </a:r>
            <a:r>
              <a:rPr lang="en-CA" sz="2400" dirty="0" smtClean="0"/>
              <a:t>rganization </a:t>
            </a:r>
            <a:r>
              <a:rPr lang="en-CA" sz="2400" dirty="0"/>
              <a:t>apart from </a:t>
            </a:r>
            <a:r>
              <a:rPr lang="en-CA" sz="2400" dirty="0" smtClean="0"/>
              <a:t>Britain.</a:t>
            </a:r>
            <a:endParaRPr lang="en-CA" sz="2400" dirty="0"/>
          </a:p>
          <a:p>
            <a:pPr marL="76200" lvl="0" indent="0" rtl="0">
              <a:buClr>
                <a:schemeClr val="dk1"/>
              </a:buClr>
              <a:buSzPct val="100000"/>
              <a:buNone/>
            </a:pPr>
            <a:r>
              <a:rPr lang="en-CA" sz="2400" dirty="0" smtClean="0"/>
              <a:t>3. Started </a:t>
            </a:r>
            <a:r>
              <a:rPr lang="en-CA" sz="2400" dirty="0" smtClean="0"/>
              <a:t>“peace keeping” as being a part of the Canadian Identity.</a:t>
            </a:r>
          </a:p>
          <a:p>
            <a:pPr marL="76200" lvl="0" indent="0" rtl="0">
              <a:buClr>
                <a:schemeClr val="dk1"/>
              </a:buClr>
              <a:buSzPct val="100000"/>
              <a:buNone/>
            </a:pPr>
            <a:r>
              <a:rPr lang="en-CA" sz="2400" dirty="0" smtClean="0"/>
              <a:t>4. Set </a:t>
            </a:r>
            <a:r>
              <a:rPr lang="en-CA" sz="2400" dirty="0" smtClean="0"/>
              <a:t>the tone for later a Canada joins the United Nations (UN).</a:t>
            </a:r>
          </a:p>
          <a:p>
            <a:pPr marL="457200" lvl="0" indent="-381000" rtl="0">
              <a:buClr>
                <a:schemeClr val="dk1"/>
              </a:buClr>
              <a:buSzPct val="100000"/>
              <a:buNone/>
            </a:pPr>
            <a:endParaRPr lang="en-CA" sz="2400" dirty="0" smtClean="0"/>
          </a:p>
          <a:p>
            <a:pPr marL="0" lvl="0" indent="0" rtl="0">
              <a:buNone/>
            </a:pPr>
            <a:r>
              <a:rPr lang="en-CA" sz="2400" dirty="0" smtClean="0"/>
              <a:t>Between </a:t>
            </a:r>
            <a:r>
              <a:rPr lang="en-CA" sz="2400" dirty="0"/>
              <a:t>-5 and +5, I would rank this event as a +3 because it was not as significant at the time since the League of Nations was not very successful. </a:t>
            </a:r>
            <a:r>
              <a:rPr lang="en-CA" sz="2400" dirty="0" smtClean="0"/>
              <a:t>However it was a significant event to Canada’s Identity as an individual.</a:t>
            </a:r>
            <a:endParaRPr lang="en-CA" sz="2400"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556792"/>
            <a:ext cx="7272808" cy="5078313"/>
          </a:xfrm>
          <a:prstGeom prst="rect">
            <a:avLst/>
          </a:prstGeom>
        </p:spPr>
        <p:txBody>
          <a:bodyPr wrap="square">
            <a:spAutoFit/>
          </a:bodyPr>
          <a:lstStyle/>
          <a:p>
            <a:pPr algn="ct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  Voting </a:t>
            </a: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Rights For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Women1916 – 1918</a:t>
            </a:r>
          </a:p>
          <a:p>
            <a:pPr algn="ctr"/>
            <a:endPar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Conscription Crisis of 1917</a:t>
            </a:r>
          </a:p>
          <a:p>
            <a:pPr algn="ct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 </a:t>
            </a: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League of Nations 1919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 1945</a:t>
            </a:r>
          </a:p>
          <a:p>
            <a:pPr algn="ctr"/>
            <a:endPar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Prohibition</a:t>
            </a: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of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1920</a:t>
            </a:r>
          </a:p>
          <a:p>
            <a:pPr algn="ctr"/>
            <a:endPar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Statute of Westminster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1931</a:t>
            </a:r>
          </a:p>
          <a:p>
            <a:pPr algn="ct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endParaRPr lang="en-CA" dirty="0"/>
          </a:p>
          <a:p>
            <a:pPr algn="ct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
        <p:nvSpPr>
          <p:cNvPr id="7" name="TextBox 6"/>
          <p:cNvSpPr txBox="1"/>
          <p:nvPr/>
        </p:nvSpPr>
        <p:spPr>
          <a:xfrm>
            <a:off x="251520" y="1556792"/>
            <a:ext cx="1368152" cy="4247317"/>
          </a:xfrm>
          <a:prstGeom prst="rect">
            <a:avLst/>
          </a:prstGeom>
          <a:noFill/>
        </p:spPr>
        <p:txBody>
          <a:bodyPr wrap="square" rtlCol="0">
            <a:spAutoFit/>
          </a:bodyPr>
          <a:lstStyle/>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a:t>
            </a:r>
          </a:p>
          <a:p>
            <a:pPr algn="ct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2</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a:t>
            </a:r>
          </a:p>
          <a:p>
            <a:pPr algn="ct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3</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a:t>
            </a:r>
          </a:p>
          <a:p>
            <a:pPr algn="ct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4</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a:t>
            </a:r>
          </a:p>
          <a:p>
            <a:pPr algn="ct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pPr algn="ctr"/>
            <a:r>
              <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5</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a:t>
            </a:r>
          </a:p>
          <a:p>
            <a:pPr algn="ctr"/>
            <a:endParaRPr lang="en-US"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
        <p:nvSpPr>
          <p:cNvPr id="8" name="TextBox 7"/>
          <p:cNvSpPr txBox="1"/>
          <p:nvPr/>
        </p:nvSpPr>
        <p:spPr>
          <a:xfrm>
            <a:off x="2123728" y="404664"/>
            <a:ext cx="4536504" cy="769441"/>
          </a:xfrm>
          <a:prstGeom prst="rect">
            <a:avLst/>
          </a:prstGeom>
          <a:noFill/>
        </p:spPr>
        <p:txBody>
          <a:bodyPr wrap="square" rtlCol="0">
            <a:spAutoFit/>
          </a:bodyPr>
          <a:lstStyle/>
          <a:p>
            <a:pPr algn="ctr"/>
            <a:r>
              <a:rPr lang="en-US" sz="4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Topics</a:t>
            </a:r>
          </a:p>
        </p:txBody>
      </p:sp>
    </p:spTree>
    <p:extLst>
      <p:ext uri="{BB962C8B-B14F-4D97-AF65-F5344CB8AC3E}">
        <p14:creationId xmlns:p14="http://schemas.microsoft.com/office/powerpoint/2010/main" val="3247124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CA" sz="3600" b="1" i="1" u="none" strike="noStrike" cap="none" baseline="0" dirty="0">
                <a:solidFill>
                  <a:srgbClr val="008BBC"/>
                </a:solidFill>
                <a:effectLst>
                  <a:outerShdw blurRad="38100" dist="38100" dir="2700000" algn="tl">
                    <a:srgbClr val="000000">
                      <a:alpha val="43137"/>
                    </a:srgbClr>
                  </a:outerShdw>
                </a:effectLst>
                <a:latin typeface="+mn-lt"/>
                <a:ea typeface="Calibri"/>
                <a:cs typeface="Calibri"/>
                <a:sym typeface="Calibri"/>
              </a:rPr>
              <a:t>Sources</a:t>
            </a:r>
          </a:p>
        </p:txBody>
      </p:sp>
      <p:sp>
        <p:nvSpPr>
          <p:cNvPr id="109" name="Shape 109"/>
          <p:cNvSpPr txBox="1">
            <a:spLocks noGrp="1"/>
          </p:cNvSpPr>
          <p:nvPr>
            <p:ph type="body" idx="1"/>
          </p:nvPr>
        </p:nvSpPr>
        <p:spPr>
          <a:xfrm>
            <a:off x="152400" y="1600200"/>
            <a:ext cx="8839200" cy="5029200"/>
          </a:xfrm>
          <a:prstGeom prst="rect">
            <a:avLst/>
          </a:prstGeom>
          <a:noFill/>
          <a:ln>
            <a:noFill/>
          </a:ln>
        </p:spPr>
        <p:txBody>
          <a:bodyPr lIns="91425" tIns="45700" rIns="91425" bIns="45700" anchor="t" anchorCtr="0">
            <a:noAutofit/>
          </a:bodyPr>
          <a:lstStyle/>
          <a:p>
            <a:pPr marL="109538" indent="11113">
              <a:buNone/>
            </a:pPr>
            <a:r>
              <a:rPr lang="en-US" sz="2400" dirty="0" smtClean="0"/>
              <a:t>“</a:t>
            </a:r>
            <a:r>
              <a:rPr lang="en-US" sz="2400" dirty="0" err="1" smtClean="0"/>
              <a:t>Parlinfo</a:t>
            </a:r>
            <a:r>
              <a:rPr lang="en-US" sz="2400" dirty="0" smtClean="0"/>
              <a:t>.” </a:t>
            </a:r>
            <a:r>
              <a:rPr lang="en-US" sz="2400" i="1" dirty="0" smtClean="0"/>
              <a:t>www.parl.gc.ca.</a:t>
            </a:r>
            <a:r>
              <a:rPr lang="en-US" sz="2400" dirty="0" smtClean="0"/>
              <a:t> Library of Parliament. </a:t>
            </a:r>
            <a:r>
              <a:rPr lang="en-US" sz="2400" dirty="0" err="1" smtClean="0"/>
              <a:t>n.d</a:t>
            </a:r>
            <a:r>
              <a:rPr lang="en-US" sz="2400" dirty="0" smtClean="0"/>
              <a:t>. Web. 25 April 	2013</a:t>
            </a:r>
          </a:p>
          <a:p>
            <a:pPr marL="109538" indent="11113">
              <a:buNone/>
            </a:pPr>
            <a:r>
              <a:rPr lang="en-US" sz="2400" dirty="0" err="1" smtClean="0"/>
              <a:t>Regehr</a:t>
            </a:r>
            <a:r>
              <a:rPr lang="en-US" sz="2400" dirty="0" smtClean="0"/>
              <a:t>, T.D. “Sir Herbert Brown Ames.” 	</a:t>
            </a:r>
            <a:r>
              <a:rPr lang="en-US" sz="2400" i="1" dirty="0" smtClean="0"/>
              <a:t>www.thecanadianencyclopedia.com.</a:t>
            </a:r>
            <a:r>
              <a:rPr lang="en-US" sz="2400" dirty="0" smtClean="0"/>
              <a:t> The Canadian 	Encyclopedia. </a:t>
            </a:r>
            <a:r>
              <a:rPr lang="en-US" sz="2400" dirty="0" err="1" smtClean="0"/>
              <a:t>n.d</a:t>
            </a:r>
            <a:r>
              <a:rPr lang="en-US" sz="2400" dirty="0" smtClean="0"/>
              <a:t>. Web. 25 April 2013</a:t>
            </a:r>
          </a:p>
          <a:p>
            <a:pPr marL="109538" lvl="0" indent="11113" rtl="0">
              <a:buNone/>
            </a:pPr>
            <a:r>
              <a:rPr lang="en-CA" sz="2400" dirty="0" smtClean="0"/>
              <a:t>Trueman</a:t>
            </a:r>
            <a:r>
              <a:rPr lang="en-CA" sz="2400" dirty="0"/>
              <a:t>, Chris. </a:t>
            </a:r>
            <a:r>
              <a:rPr lang="en-CA" sz="2400" dirty="0" smtClean="0"/>
              <a:t>“League </a:t>
            </a:r>
            <a:r>
              <a:rPr lang="en-CA" sz="2400" dirty="0"/>
              <a:t>of Nations</a:t>
            </a:r>
            <a:r>
              <a:rPr lang="en-CA" sz="2400" dirty="0" smtClean="0"/>
              <a:t>.”	</a:t>
            </a:r>
            <a:r>
              <a:rPr lang="en-CA" sz="2400" i="1" dirty="0" smtClean="0"/>
              <a:t>www.historylearningsite.co.uk. </a:t>
            </a:r>
            <a:r>
              <a:rPr lang="en-CA" sz="2400" dirty="0" smtClean="0"/>
              <a:t>N.p</a:t>
            </a:r>
            <a:r>
              <a:rPr lang="en-CA" sz="2400" dirty="0"/>
              <a:t>. n.d. Web. 23 </a:t>
            </a:r>
            <a:r>
              <a:rPr lang="en-CA" sz="2400" dirty="0" smtClean="0"/>
              <a:t>April 2013.</a:t>
            </a:r>
            <a:endParaRPr lang="en-CA" sz="2400" dirty="0"/>
          </a:p>
          <a:p>
            <a:pPr marL="109538" indent="11113">
              <a:buNone/>
            </a:pPr>
            <a:r>
              <a:rPr lang="en-US" sz="2400" dirty="0" smtClean="0"/>
              <a:t>Veatch, Richard. “League of Nations.” 	</a:t>
            </a:r>
            <a:r>
              <a:rPr lang="en-US" sz="2400" i="1" dirty="0" smtClean="0"/>
              <a:t>www.thecanadianencyclopedia.com. </a:t>
            </a:r>
            <a:r>
              <a:rPr lang="en-US" sz="2400" dirty="0" smtClean="0"/>
              <a:t>The Canadian 	Encyclopedia. </a:t>
            </a:r>
            <a:r>
              <a:rPr lang="en-US" sz="2400" dirty="0" err="1" smtClean="0"/>
              <a:t>n.d</a:t>
            </a:r>
            <a:r>
              <a:rPr lang="en-US" sz="2400" dirty="0" smtClean="0"/>
              <a:t>. Web. 23 April 2013.</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3928" y="2924944"/>
            <a:ext cx="3039616" cy="936104"/>
          </a:xfrm>
        </p:spPr>
        <p:txBody>
          <a:bodyPr>
            <a:normAutofit/>
          </a:bodyPr>
          <a:lstStyle/>
          <a:p>
            <a:pPr>
              <a:buNone/>
            </a:pPr>
            <a:r>
              <a:rPr lang="en-CA" sz="3600" b="1" i="1" dirty="0" smtClean="0">
                <a:solidFill>
                  <a:srgbClr val="00B0F0"/>
                </a:solidFill>
                <a:effectLst>
                  <a:outerShdw blurRad="38100" dist="38100" dir="2700000" algn="tl">
                    <a:srgbClr val="000000">
                      <a:alpha val="43137"/>
                    </a:srgbClr>
                  </a:outerShdw>
                </a:effectLst>
              </a:rPr>
              <a:t>Alex Clark</a:t>
            </a:r>
            <a:endParaRPr lang="en-CA" sz="3600" b="1" i="1" dirty="0">
              <a:solidFill>
                <a:srgbClr val="00B0F0"/>
              </a:solidFill>
              <a:effectLst>
                <a:outerShdw blurRad="38100" dist="38100" dir="2700000" algn="tl">
                  <a:srgbClr val="000000">
                    <a:alpha val="43137"/>
                  </a:srgbClr>
                </a:outerShdw>
              </a:effectLst>
            </a:endParaRPr>
          </a:p>
        </p:txBody>
      </p:sp>
      <p:sp>
        <p:nvSpPr>
          <p:cNvPr id="5" name="Rectangle 4"/>
          <p:cNvSpPr/>
          <p:nvPr/>
        </p:nvSpPr>
        <p:spPr>
          <a:xfrm>
            <a:off x="755576" y="2132856"/>
            <a:ext cx="6417141" cy="923330"/>
          </a:xfrm>
          <a:prstGeom prst="rect">
            <a:avLst/>
          </a:prstGeom>
          <a:noFill/>
        </p:spPr>
        <p:txBody>
          <a:bodyPr wrap="none" lIns="91440" tIns="45720" rIns="91440" bIns="45720">
            <a:spAutoFit/>
          </a:bodyPr>
          <a:lstStyle/>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Prohibition</a:t>
            </a: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of 1920</a:t>
            </a:r>
            <a:endParaRPr 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b="1" i="1" dirty="0" smtClean="0">
                <a:solidFill>
                  <a:srgbClr val="008BBC"/>
                </a:solidFill>
                <a:effectLst>
                  <a:outerShdw blurRad="38100" dist="38100" dir="2700000" algn="tl">
                    <a:srgbClr val="000000">
                      <a:alpha val="43137"/>
                    </a:srgbClr>
                  </a:outerShdw>
                </a:effectLst>
                <a:latin typeface="+mn-lt"/>
              </a:rPr>
              <a:t>Prohibition of Alcohol</a:t>
            </a:r>
            <a:endParaRPr lang="en-CA" sz="3600" b="1" i="1" dirty="0">
              <a:solidFill>
                <a:srgbClr val="008BBC"/>
              </a:solidFill>
              <a:effectLst>
                <a:outerShdw blurRad="38100" dist="38100" dir="2700000" algn="tl">
                  <a:srgbClr val="000000">
                    <a:alpha val="43137"/>
                  </a:srgbClr>
                </a:outerShdw>
              </a:effectLst>
              <a:latin typeface="+mn-lt"/>
            </a:endParaRPr>
          </a:p>
        </p:txBody>
      </p:sp>
      <p:sp>
        <p:nvSpPr>
          <p:cNvPr id="4" name="TextBox 3"/>
          <p:cNvSpPr txBox="1"/>
          <p:nvPr/>
        </p:nvSpPr>
        <p:spPr>
          <a:xfrm>
            <a:off x="971600" y="1412776"/>
            <a:ext cx="7056784" cy="3970318"/>
          </a:xfrm>
          <a:prstGeom prst="rect">
            <a:avLst/>
          </a:prstGeom>
          <a:noFill/>
        </p:spPr>
        <p:txBody>
          <a:bodyPr wrap="square" rtlCol="0">
            <a:spAutoFit/>
          </a:bodyPr>
          <a:lstStyle/>
          <a:p>
            <a:r>
              <a:rPr lang="en-CA" dirty="0" smtClean="0"/>
              <a:t>Near the turn of the century the Canadian government decided that they were going to introduce the option of prohibiting alcohol to the provinces. Early in the 20</a:t>
            </a:r>
            <a:r>
              <a:rPr lang="en-CA" baseline="30000" dirty="0" smtClean="0"/>
              <a:t>th</a:t>
            </a:r>
            <a:r>
              <a:rPr lang="en-CA" dirty="0" smtClean="0"/>
              <a:t> century alcohol was widespread and the government wanted to stop the distribution and consumption of it. The first province to enact this was  P.E.I. in 1901 and it was followed by Ontario and Alberta in 1916. Quebec briefly had it in effect before it was revoked because of heavy protesting. None of the other provinces tried to enact the ban. The ban that was in place was full of exceptions including the brewing of alcohol for export and for “Religious” reasons. most provinces that brewed alcohol also did “Rum Running” to the United States, which had a total ban on alcohol. The government thought that banning alcohol would make the people less rowdy and reckless during the profitable times after the first World War.</a:t>
            </a:r>
            <a:endParaRPr lang="en-CA" dirty="0"/>
          </a:p>
        </p:txBody>
      </p:sp>
    </p:spTree>
    <p:extLst>
      <p:ext uri="{BB962C8B-B14F-4D97-AF65-F5344CB8AC3E}">
        <p14:creationId xmlns:p14="http://schemas.microsoft.com/office/powerpoint/2010/main" val="3533967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b="1" i="1" dirty="0" smtClean="0">
                <a:solidFill>
                  <a:srgbClr val="008BBC"/>
                </a:solidFill>
                <a:effectLst>
                  <a:outerShdw blurRad="38100" dist="38100" dir="2700000" algn="tl">
                    <a:srgbClr val="000000">
                      <a:alpha val="43137"/>
                    </a:srgbClr>
                  </a:outerShdw>
                </a:effectLst>
                <a:latin typeface="+mn-lt"/>
              </a:rPr>
              <a:t>Primary Source</a:t>
            </a:r>
            <a:endParaRPr lang="en-CA" sz="3600" b="1" i="1" dirty="0">
              <a:solidFill>
                <a:srgbClr val="008BBC"/>
              </a:solidFill>
              <a:effectLst>
                <a:outerShdw blurRad="38100" dist="38100" dir="2700000" algn="tl">
                  <a:srgbClr val="000000">
                    <a:alpha val="43137"/>
                  </a:srgbClr>
                </a:outerShdw>
              </a:effectLst>
              <a:latin typeface="+mn-lt"/>
            </a:endParaRPr>
          </a:p>
        </p:txBody>
      </p:sp>
      <p:pic>
        <p:nvPicPr>
          <p:cNvPr id="1026" name="Picture 2" descr="H:\Downloads\Raid on alcoho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1484784"/>
            <a:ext cx="3744416" cy="26210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484784"/>
            <a:ext cx="4608512" cy="3693319"/>
          </a:xfrm>
          <a:prstGeom prst="rect">
            <a:avLst/>
          </a:prstGeom>
          <a:noFill/>
        </p:spPr>
        <p:txBody>
          <a:bodyPr wrap="square" rtlCol="0">
            <a:spAutoFit/>
          </a:bodyPr>
          <a:lstStyle/>
          <a:p>
            <a:r>
              <a:rPr lang="en-CA" dirty="0" smtClean="0"/>
              <a:t>	This primary source is important to the event because it illustrates the lengthy processes that the government went through on their attempt to stop alcohol in Canada. The police would go on raids where they suspected that alcohol was being sold, housed or produced. They would then proceed to dump the barrels of alcohol and render the substance useless, as well as impose fines and time to those in possession of it. This displeased the public, creating tension between the Government and the general public.</a:t>
            </a:r>
            <a:endParaRPr lang="en-CA" dirty="0"/>
          </a:p>
        </p:txBody>
      </p:sp>
      <p:sp>
        <p:nvSpPr>
          <p:cNvPr id="3" name="TextBox 2"/>
          <p:cNvSpPr txBox="1"/>
          <p:nvPr/>
        </p:nvSpPr>
        <p:spPr>
          <a:xfrm>
            <a:off x="5220072" y="4365104"/>
            <a:ext cx="3528392" cy="830997"/>
          </a:xfrm>
          <a:prstGeom prst="rect">
            <a:avLst/>
          </a:prstGeom>
          <a:noFill/>
        </p:spPr>
        <p:txBody>
          <a:bodyPr wrap="square" rtlCol="0">
            <a:spAutoFit/>
          </a:bodyPr>
          <a:lstStyle/>
          <a:p>
            <a:r>
              <a:rPr lang="en-CA" sz="1600" dirty="0"/>
              <a:t>http://www.thecanadianencyclopedia.com/media/blind-pig-raided-4037.jpg</a:t>
            </a:r>
          </a:p>
          <a:p>
            <a:endParaRPr lang="en-CA" sz="1600" dirty="0"/>
          </a:p>
        </p:txBody>
      </p:sp>
    </p:spTree>
    <p:extLst>
      <p:ext uri="{BB962C8B-B14F-4D97-AF65-F5344CB8AC3E}">
        <p14:creationId xmlns:p14="http://schemas.microsoft.com/office/powerpoint/2010/main" val="4198375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i="1" dirty="0" smtClean="0">
                <a:solidFill>
                  <a:srgbClr val="008BBC"/>
                </a:solidFill>
                <a:effectLst>
                  <a:outerShdw blurRad="38100" dist="38100" dir="2700000" algn="tl">
                    <a:srgbClr val="000000">
                      <a:alpha val="43137"/>
                    </a:srgbClr>
                  </a:outerShdw>
                </a:effectLst>
                <a:latin typeface="+mn-lt"/>
              </a:rPr>
              <a:t>Historical Significance </a:t>
            </a:r>
            <a:endParaRPr lang="en-CA" sz="3600" i="1" dirty="0">
              <a:solidFill>
                <a:srgbClr val="008BBC"/>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a:xfrm>
            <a:off x="467544" y="1268760"/>
            <a:ext cx="7467600" cy="3196952"/>
          </a:xfrm>
        </p:spPr>
        <p:txBody>
          <a:bodyPr/>
          <a:lstStyle/>
          <a:p>
            <a:r>
              <a:rPr lang="en-CA" dirty="0" smtClean="0"/>
              <a:t>Minimized the amount of crimes related to intoxication</a:t>
            </a:r>
          </a:p>
          <a:p>
            <a:r>
              <a:rPr lang="en-CA" dirty="0" smtClean="0"/>
              <a:t>Reduced the sales of liquor, pushing Canada into the depression</a:t>
            </a:r>
          </a:p>
          <a:p>
            <a:r>
              <a:rPr lang="en-CA" dirty="0" smtClean="0"/>
              <a:t>Raised tensions between the Government and the people of </a:t>
            </a:r>
            <a:r>
              <a:rPr lang="en-CA" dirty="0"/>
              <a:t>C</a:t>
            </a:r>
            <a:r>
              <a:rPr lang="en-CA" dirty="0" smtClean="0"/>
              <a:t>anada </a:t>
            </a:r>
          </a:p>
          <a:p>
            <a:endParaRPr lang="en-CA" dirty="0"/>
          </a:p>
        </p:txBody>
      </p:sp>
      <p:sp>
        <p:nvSpPr>
          <p:cNvPr id="4" name="TextBox 3"/>
          <p:cNvSpPr txBox="1"/>
          <p:nvPr/>
        </p:nvSpPr>
        <p:spPr>
          <a:xfrm>
            <a:off x="323528" y="4293096"/>
            <a:ext cx="8028384" cy="2308324"/>
          </a:xfrm>
          <a:prstGeom prst="rect">
            <a:avLst/>
          </a:prstGeom>
          <a:noFill/>
        </p:spPr>
        <p:txBody>
          <a:bodyPr wrap="square" rtlCol="0">
            <a:spAutoFit/>
          </a:bodyPr>
          <a:lstStyle/>
          <a:p>
            <a:r>
              <a:rPr lang="en-CA" sz="2400" dirty="0" smtClean="0"/>
              <a:t>Rating: On the scale of 5 to -5 I gave this event a 0. The prohibition in Canada didn’t effect the future of Canada to a high extent. The prohibition may have been a nuisance for people during the time, but the effects of that have not trickled down to our time to make a big enough impact on today’s world.</a:t>
            </a:r>
            <a:endParaRPr lang="en-CA" sz="2400" dirty="0"/>
          </a:p>
        </p:txBody>
      </p:sp>
    </p:spTree>
    <p:extLst>
      <p:ext uri="{BB962C8B-B14F-4D97-AF65-F5344CB8AC3E}">
        <p14:creationId xmlns:p14="http://schemas.microsoft.com/office/powerpoint/2010/main" val="2618574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i="1" dirty="0" smtClean="0">
                <a:solidFill>
                  <a:srgbClr val="008BBC"/>
                </a:solidFill>
                <a:effectLst>
                  <a:outerShdw blurRad="38100" dist="38100" dir="2700000" algn="tl">
                    <a:srgbClr val="000000">
                      <a:alpha val="43137"/>
                    </a:srgbClr>
                  </a:outerShdw>
                </a:effectLst>
                <a:latin typeface="+mn-lt"/>
              </a:rPr>
              <a:t>Cited Sources</a:t>
            </a:r>
            <a:endParaRPr lang="en-CA" sz="3600" i="1" dirty="0">
              <a:solidFill>
                <a:srgbClr val="008BBC"/>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39552" y="1412776"/>
            <a:ext cx="7467600" cy="2188840"/>
          </a:xfrm>
        </p:spPr>
        <p:txBody>
          <a:bodyPr>
            <a:normAutofit lnSpcReduction="10000"/>
          </a:bodyPr>
          <a:lstStyle/>
          <a:p>
            <a:r>
              <a:rPr lang="en-CA" sz="2400" i="1" dirty="0" smtClean="0"/>
              <a:t>“Prohibition in Canada” </a:t>
            </a:r>
            <a:r>
              <a:rPr lang="en-CA" sz="2400" dirty="0" smtClean="0"/>
              <a:t>Wikipedia. </a:t>
            </a:r>
            <a:r>
              <a:rPr lang="en-CA" sz="2400" dirty="0" err="1" smtClean="0"/>
              <a:t>N.p</a:t>
            </a:r>
            <a:r>
              <a:rPr lang="en-CA" sz="2400" dirty="0" smtClean="0"/>
              <a:t>. </a:t>
            </a:r>
            <a:r>
              <a:rPr lang="en-CA" sz="2400" dirty="0" err="1" smtClean="0"/>
              <a:t>N.d</a:t>
            </a:r>
            <a:r>
              <a:rPr lang="en-CA" sz="2400" dirty="0" smtClean="0"/>
              <a:t>. http://en.wikipedia.org/wiki/Prohibition_in_Canada</a:t>
            </a:r>
          </a:p>
          <a:p>
            <a:r>
              <a:rPr lang="en-CA" sz="2400" i="1" dirty="0" smtClean="0"/>
              <a:t>“Prohibition”  </a:t>
            </a:r>
            <a:r>
              <a:rPr lang="en-CA" sz="2400" dirty="0" smtClean="0"/>
              <a:t>The Canadian Encyclopedia. “Hurtig Publishers”. 1988. http://www.thecanadianencyclopedia.com/articles/prohibition </a:t>
            </a:r>
            <a:endParaRPr lang="en-CA" sz="2400" i="1" dirty="0"/>
          </a:p>
        </p:txBody>
      </p:sp>
    </p:spTree>
    <p:extLst>
      <p:ext uri="{BB962C8B-B14F-4D97-AF65-F5344CB8AC3E}">
        <p14:creationId xmlns:p14="http://schemas.microsoft.com/office/powerpoint/2010/main" val="2474233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88024" y="2780928"/>
            <a:ext cx="3887760" cy="744488"/>
          </a:xfrm>
        </p:spPr>
        <p:txBody>
          <a:bodyPr>
            <a:normAutofit/>
          </a:bodyPr>
          <a:lstStyle/>
          <a:p>
            <a:r>
              <a:rPr lang="en-CA" sz="3600" b="1" i="1" dirty="0" smtClean="0">
                <a:solidFill>
                  <a:srgbClr val="00B0F0"/>
                </a:solidFill>
                <a:effectLst>
                  <a:outerShdw blurRad="38100" dist="38100" dir="2700000" algn="tl">
                    <a:srgbClr val="000000">
                      <a:alpha val="43137"/>
                    </a:srgbClr>
                  </a:outerShdw>
                </a:effectLst>
              </a:rPr>
              <a:t>Jameson Kunkel </a:t>
            </a:r>
            <a:endParaRPr lang="en-CA" sz="3600" b="1" i="1"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0" y="1772816"/>
            <a:ext cx="9144000" cy="892552"/>
          </a:xfrm>
          <a:prstGeom prst="rect">
            <a:avLst/>
          </a:prstGeom>
          <a:noFill/>
        </p:spPr>
        <p:txBody>
          <a:bodyPr wrap="square" lIns="91440" tIns="45720" rIns="91440" bIns="45720">
            <a:spAutoFit/>
          </a:bodyPr>
          <a:lstStyle/>
          <a:p>
            <a:pPr algn="ctr"/>
            <a:r>
              <a:rPr lang="en-US" sz="52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Statute of </a:t>
            </a:r>
            <a:r>
              <a:rPr lang="en-US" sz="5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W</a:t>
            </a:r>
            <a:r>
              <a:rPr lang="en-US" sz="52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estminster 1931</a:t>
            </a:r>
            <a:endParaRPr lang="en-US" sz="52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655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i="1" dirty="0" smtClean="0">
                <a:solidFill>
                  <a:srgbClr val="008BBC"/>
                </a:solidFill>
                <a:effectLst>
                  <a:outerShdw blurRad="38100" dist="38100" dir="2700000" algn="tl">
                    <a:srgbClr val="000000">
                      <a:alpha val="43137"/>
                    </a:srgbClr>
                  </a:outerShdw>
                </a:effectLst>
                <a:latin typeface="+mn-lt"/>
              </a:rPr>
              <a:t>Description</a:t>
            </a:r>
            <a:endParaRPr lang="en-CA" sz="3600" b="1" i="1" dirty="0">
              <a:solidFill>
                <a:srgbClr val="008BBC"/>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normAutofit/>
          </a:bodyPr>
          <a:lstStyle/>
          <a:p>
            <a:r>
              <a:rPr lang="en-CA" sz="2400" dirty="0"/>
              <a:t>The Statute of Westminster is an act, passed by the United Kingdom in 1931, that allows for the self governing dominions of the British Empire to have legislative independence and the right to their own affairs. This act is the basis of Canada's continual, positive relationship with Britain as it allows us to self govern while still being considered British Commonwealth. The main effect of the Statute of Westminster was to cease Britain's ability to pass legislature and dictate laws amongst it's Dominions.</a:t>
            </a:r>
          </a:p>
          <a:p>
            <a:endParaRPr lang="en-CA" dirty="0"/>
          </a:p>
        </p:txBody>
      </p:sp>
    </p:spTree>
    <p:extLst>
      <p:ext uri="{BB962C8B-B14F-4D97-AF65-F5344CB8AC3E}">
        <p14:creationId xmlns:p14="http://schemas.microsoft.com/office/powerpoint/2010/main" val="22765010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i="1" dirty="0" smtClean="0">
                <a:solidFill>
                  <a:srgbClr val="008BBC"/>
                </a:solidFill>
                <a:effectLst>
                  <a:outerShdw blurRad="38100" dist="38100" dir="2700000" algn="tl">
                    <a:srgbClr val="000000">
                      <a:alpha val="43137"/>
                    </a:srgbClr>
                  </a:outerShdw>
                </a:effectLst>
                <a:latin typeface="+mn-lt"/>
              </a:rPr>
              <a:t>Primary Source</a:t>
            </a:r>
            <a:endParaRPr lang="en-CA" sz="3600" b="1" i="1" dirty="0">
              <a:solidFill>
                <a:srgbClr val="008BBC"/>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half" idx="1"/>
          </p:nvPr>
        </p:nvSpPr>
        <p:spPr/>
        <p:txBody>
          <a:bodyPr>
            <a:normAutofit fontScale="85000" lnSpcReduction="10000"/>
          </a:bodyPr>
          <a:lstStyle/>
          <a:p>
            <a:r>
              <a:rPr lang="en-CA" dirty="0"/>
              <a:t>This source is a picture that contains Canadian Prime Minister, William Mackenzie undergoing a signing ceremony for the Statute of Westminster. This source is significant because it illustrates the atmosphere of the signing ceremony. Note the intense scrutiny of the men </a:t>
            </a:r>
            <a:r>
              <a:rPr lang="en-CA" dirty="0" smtClean="0"/>
              <a:t>surrounding </a:t>
            </a:r>
            <a:r>
              <a:rPr lang="en-CA" dirty="0"/>
              <a:t>Mackenzie.</a:t>
            </a:r>
          </a:p>
          <a:p>
            <a:endParaRPr lang="en-C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8447" y="2125351"/>
            <a:ext cx="4286250"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8150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b="1" i="1" dirty="0" smtClean="0">
                <a:solidFill>
                  <a:srgbClr val="008BBC"/>
                </a:solidFill>
                <a:effectLst>
                  <a:outerShdw blurRad="38100" dist="38100" dir="2700000" algn="tl">
                    <a:srgbClr val="000000">
                      <a:alpha val="43137"/>
                    </a:srgbClr>
                  </a:outerShdw>
                </a:effectLst>
                <a:latin typeface="+mn-lt"/>
              </a:rPr>
              <a:t>Historical Significance</a:t>
            </a:r>
            <a:r>
              <a:rPr lang="en-CA" dirty="0" smtClean="0"/>
              <a:t>	</a:t>
            </a:r>
            <a:endParaRPr lang="en-CA" dirty="0"/>
          </a:p>
        </p:txBody>
      </p:sp>
      <p:sp>
        <p:nvSpPr>
          <p:cNvPr id="3" name="Content Placeholder 2"/>
          <p:cNvSpPr>
            <a:spLocks noGrp="1"/>
          </p:cNvSpPr>
          <p:nvPr>
            <p:ph idx="1"/>
          </p:nvPr>
        </p:nvSpPr>
        <p:spPr/>
        <p:txBody>
          <a:bodyPr>
            <a:normAutofit/>
          </a:bodyPr>
          <a:lstStyle/>
          <a:p>
            <a:r>
              <a:rPr lang="en-CA" sz="2600" dirty="0"/>
              <a:t>The Statute of Westminster is historically significant to Canada because it represents a great leap forward in Canada's endeavour for full independence and sovereignty. This is because of the main things needed to be considered a self-sufficient nation is the ability to govern your own government in it's entirety. Canada was able to prove it self as a nation on the battle fields of World War One and </a:t>
            </a:r>
            <a:r>
              <a:rPr lang="en-CA" sz="2600" dirty="0" smtClean="0"/>
              <a:t>felt that </a:t>
            </a:r>
            <a:r>
              <a:rPr lang="en-CA" sz="2600" dirty="0"/>
              <a:t>it deserved the right to independence.</a:t>
            </a:r>
          </a:p>
          <a:p>
            <a:endParaRPr lang="en-CA" dirty="0"/>
          </a:p>
        </p:txBody>
      </p:sp>
      <p:sp>
        <p:nvSpPr>
          <p:cNvPr id="4" name="TextBox 3"/>
          <p:cNvSpPr txBox="1"/>
          <p:nvPr/>
        </p:nvSpPr>
        <p:spPr>
          <a:xfrm>
            <a:off x="971600" y="5949280"/>
            <a:ext cx="6336704" cy="461665"/>
          </a:xfrm>
          <a:prstGeom prst="rect">
            <a:avLst/>
          </a:prstGeom>
          <a:noFill/>
        </p:spPr>
        <p:txBody>
          <a:bodyPr wrap="square" rtlCol="0">
            <a:spAutoFit/>
          </a:bodyPr>
          <a:lstStyle/>
          <a:p>
            <a:pPr algn="ctr"/>
            <a:r>
              <a:rPr lang="en-CA" sz="2400" dirty="0" smtClean="0"/>
              <a:t>Rating: +5</a:t>
            </a:r>
            <a:endParaRPr lang="en-CA" sz="2400" dirty="0"/>
          </a:p>
        </p:txBody>
      </p:sp>
    </p:spTree>
    <p:extLst>
      <p:ext uri="{BB962C8B-B14F-4D97-AF65-F5344CB8AC3E}">
        <p14:creationId xmlns:p14="http://schemas.microsoft.com/office/powerpoint/2010/main" val="3800433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5755476" y="4221088"/>
            <a:ext cx="3200400" cy="744488"/>
          </a:xfrm>
        </p:spPr>
        <p:txBody>
          <a:bodyPr/>
          <a:lstStyle/>
          <a:p>
            <a:r>
              <a:rPr lang="en-US" dirty="0" smtClean="0">
                <a:solidFill>
                  <a:schemeClr val="tx1"/>
                </a:solidFill>
              </a:rPr>
              <a:t> </a:t>
            </a:r>
            <a:r>
              <a:rPr lang="en-US" sz="3600" b="1" i="1" dirty="0" err="1" smtClean="0">
                <a:solidFill>
                  <a:srgbClr val="00B0F0"/>
                </a:solidFill>
                <a:effectLst>
                  <a:outerShdw blurRad="38100" dist="38100" dir="2700000" algn="tl">
                    <a:srgbClr val="000000">
                      <a:alpha val="43137"/>
                    </a:srgbClr>
                  </a:outerShdw>
                </a:effectLst>
              </a:rPr>
              <a:t>Varjil</a:t>
            </a:r>
            <a:r>
              <a:rPr lang="en-US" sz="3600" b="1" i="1" dirty="0" smtClean="0">
                <a:solidFill>
                  <a:srgbClr val="00B0F0"/>
                </a:solidFill>
                <a:effectLst>
                  <a:outerShdw blurRad="38100" dist="38100" dir="2700000" algn="tl">
                    <a:srgbClr val="000000">
                      <a:alpha val="43137"/>
                    </a:srgbClr>
                  </a:outerShdw>
                </a:effectLst>
              </a:rPr>
              <a:t> </a:t>
            </a:r>
            <a:r>
              <a:rPr lang="en-US" sz="3600" b="1" i="1" dirty="0" err="1" smtClean="0">
                <a:solidFill>
                  <a:srgbClr val="00B0F0"/>
                </a:solidFill>
                <a:effectLst>
                  <a:outerShdw blurRad="38100" dist="38100" dir="2700000" algn="tl">
                    <a:srgbClr val="000000">
                      <a:alpha val="43137"/>
                    </a:srgbClr>
                  </a:outerShdw>
                </a:effectLst>
              </a:rPr>
              <a:t>Pathak</a:t>
            </a:r>
            <a:endParaRPr lang="en-US" sz="3600" b="1" i="1" dirty="0" smtClean="0">
              <a:solidFill>
                <a:srgbClr val="00B0F0"/>
              </a:solidFill>
              <a:effectLst>
                <a:outerShdw blurRad="38100" dist="38100" dir="2700000" algn="tl">
                  <a:srgbClr val="000000">
                    <a:alpha val="43137"/>
                  </a:srgbClr>
                </a:outerShdw>
              </a:effectLst>
            </a:endParaRPr>
          </a:p>
        </p:txBody>
      </p:sp>
      <p:sp>
        <p:nvSpPr>
          <p:cNvPr id="4" name="Rectangle 3"/>
          <p:cNvSpPr/>
          <p:nvPr/>
        </p:nvSpPr>
        <p:spPr>
          <a:xfrm>
            <a:off x="323528" y="2420888"/>
            <a:ext cx="8648778" cy="1754326"/>
          </a:xfrm>
          <a:prstGeom prst="rect">
            <a:avLst/>
          </a:prstGeom>
          <a:noFill/>
        </p:spPr>
        <p:txBody>
          <a:bodyPr wrap="none" lIns="91440" tIns="45720" rIns="91440" bIns="45720">
            <a:spAutoFit/>
          </a:bodyPr>
          <a:lstStyle/>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Voting Rights For </a:t>
            </a: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Women</a:t>
            </a:r>
          </a:p>
          <a:p>
            <a:pPr algn="ct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1916 - 1918</a:t>
            </a:r>
            <a:endParaRPr 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i="1" dirty="0" smtClean="0">
                <a:solidFill>
                  <a:srgbClr val="008BBC"/>
                </a:solidFill>
                <a:effectLst>
                  <a:outerShdw blurRad="38100" dist="38100" dir="2700000" algn="tl">
                    <a:srgbClr val="000000">
                      <a:alpha val="43137"/>
                    </a:srgbClr>
                  </a:outerShdw>
                </a:effectLst>
                <a:latin typeface="+mn-lt"/>
              </a:rPr>
              <a:t>Sources</a:t>
            </a:r>
            <a:endParaRPr lang="en-CA" sz="3600" b="1" i="1" dirty="0">
              <a:solidFill>
                <a:srgbClr val="008BBC"/>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r>
              <a:rPr lang="en-CA" sz="2400" i="1" dirty="0" smtClean="0"/>
              <a:t>“Statute of Westminster” </a:t>
            </a:r>
            <a:r>
              <a:rPr lang="en-CA" sz="2400" dirty="0" smtClean="0"/>
              <a:t> Wikipedia. </a:t>
            </a:r>
            <a:r>
              <a:rPr lang="en-CA" sz="2400" dirty="0" err="1" smtClean="0"/>
              <a:t>N.d</a:t>
            </a:r>
            <a:r>
              <a:rPr lang="en-CA" sz="2400" dirty="0" smtClean="0"/>
              <a:t>. </a:t>
            </a:r>
            <a:r>
              <a:rPr lang="en-CA" sz="2400" dirty="0" err="1" smtClean="0"/>
              <a:t>N.p</a:t>
            </a:r>
            <a:r>
              <a:rPr lang="en-CA" sz="2400" dirty="0" smtClean="0"/>
              <a:t>.</a:t>
            </a:r>
          </a:p>
          <a:p>
            <a:pPr>
              <a:buNone/>
            </a:pPr>
            <a:r>
              <a:rPr lang="en-CA" sz="2400" dirty="0" smtClean="0"/>
              <a:t>     </a:t>
            </a:r>
            <a:r>
              <a:rPr lang="en-CA" sz="2400" dirty="0"/>
              <a:t> </a:t>
            </a:r>
            <a:r>
              <a:rPr lang="en-CA" sz="2400" dirty="0" smtClean="0"/>
              <a:t>http://en.wikipedia.org/wiki/Statute_of_Westminster_1931</a:t>
            </a:r>
          </a:p>
          <a:p>
            <a:endParaRPr lang="en-CA" sz="2400" dirty="0"/>
          </a:p>
          <a:p>
            <a:r>
              <a:rPr lang="en-CA" sz="2400" i="1" dirty="0" smtClean="0"/>
              <a:t>“The Statute of Westminster, 1931” </a:t>
            </a:r>
            <a:r>
              <a:rPr lang="en-CA" sz="2400" dirty="0" smtClean="0"/>
              <a:t>Privy Council Office. </a:t>
            </a:r>
            <a:r>
              <a:rPr lang="en-CA" sz="2400" dirty="0" err="1" smtClean="0"/>
              <a:t>N.d</a:t>
            </a:r>
            <a:r>
              <a:rPr lang="en-CA" sz="2400" dirty="0" smtClean="0"/>
              <a:t> </a:t>
            </a:r>
            <a:r>
              <a:rPr lang="en-CA" sz="2400" dirty="0" err="1" smtClean="0"/>
              <a:t>N.p</a:t>
            </a:r>
            <a:r>
              <a:rPr lang="en-CA" sz="2400" dirty="0" smtClean="0"/>
              <a:t> </a:t>
            </a:r>
          </a:p>
          <a:p>
            <a:pPr>
              <a:buNone/>
            </a:pPr>
            <a:r>
              <a:rPr lang="en-CA" sz="2400" dirty="0" smtClean="0"/>
              <a:t>     http://www.pco-bcp.gc.ca/aia/index.asp?lang=eng&amp;page=hist&amp;sub=westminster&amp;doc=westminster-eng.htm</a:t>
            </a:r>
          </a:p>
          <a:p>
            <a:endParaRPr lang="en-CA" i="1" dirty="0"/>
          </a:p>
        </p:txBody>
      </p:sp>
    </p:spTree>
    <p:extLst>
      <p:ext uri="{BB962C8B-B14F-4D97-AF65-F5344CB8AC3E}">
        <p14:creationId xmlns:p14="http://schemas.microsoft.com/office/powerpoint/2010/main" val="1951572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2895600" y="228600"/>
            <a:ext cx="3505200" cy="641350"/>
          </a:xfrm>
          <a:prstGeom prst="rect">
            <a:avLst/>
          </a:prstGeom>
          <a:noFill/>
          <a:ln w="9525">
            <a:noFill/>
            <a:miter lim="800000"/>
            <a:headEnd/>
            <a:tailEnd/>
          </a:ln>
        </p:spPr>
        <p:txBody>
          <a:bodyPr>
            <a:spAutoFit/>
          </a:bodyPr>
          <a:lstStyle/>
          <a:p>
            <a:r>
              <a:rPr lang="en-US" sz="3600" b="1" i="1" dirty="0">
                <a:solidFill>
                  <a:srgbClr val="008BBC"/>
                </a:solidFill>
                <a:effectLst>
                  <a:outerShdw blurRad="38100" dist="38100" dir="2700000" algn="tl">
                    <a:srgbClr val="000000">
                      <a:alpha val="43137"/>
                    </a:srgbClr>
                  </a:outerShdw>
                </a:effectLst>
              </a:rPr>
              <a:t>Key Points</a:t>
            </a:r>
          </a:p>
        </p:txBody>
      </p:sp>
      <p:sp>
        <p:nvSpPr>
          <p:cNvPr id="14338" name="TextBox 2"/>
          <p:cNvSpPr txBox="1">
            <a:spLocks noChangeArrowheads="1"/>
          </p:cNvSpPr>
          <p:nvPr/>
        </p:nvSpPr>
        <p:spPr bwMode="auto">
          <a:xfrm>
            <a:off x="609600" y="869950"/>
            <a:ext cx="7696200" cy="5078313"/>
          </a:xfrm>
          <a:prstGeom prst="rect">
            <a:avLst/>
          </a:prstGeom>
          <a:noFill/>
          <a:ln w="9525">
            <a:noFill/>
            <a:miter lim="800000"/>
            <a:headEnd/>
            <a:tailEnd/>
          </a:ln>
        </p:spPr>
        <p:txBody>
          <a:bodyPr wrap="square">
            <a:spAutoFit/>
          </a:bodyPr>
          <a:lstStyle/>
          <a:p>
            <a:pPr>
              <a:buFont typeface="Arial" charset="0"/>
              <a:buChar char="•"/>
            </a:pPr>
            <a:r>
              <a:rPr lang="en-US" dirty="0" smtClean="0">
                <a:latin typeface="Calibri" pitchFamily="34" charset="0"/>
              </a:rPr>
              <a:t>Nellie </a:t>
            </a:r>
            <a:r>
              <a:rPr lang="en-US" dirty="0">
                <a:latin typeface="Calibri" pitchFamily="34" charset="0"/>
              </a:rPr>
              <a:t>McClung led the fight for the women's vote in Canada</a:t>
            </a:r>
          </a:p>
          <a:p>
            <a:pPr>
              <a:buFont typeface="Arial" charset="0"/>
              <a:buChar char="•"/>
            </a:pPr>
            <a:r>
              <a:rPr lang="en-US" dirty="0">
                <a:latin typeface="Calibri" pitchFamily="34" charset="0"/>
              </a:rPr>
              <a:t>She decided to do it because women were not treated equally</a:t>
            </a:r>
            <a:r>
              <a:rPr lang="en-US" dirty="0" smtClean="0">
                <a:latin typeface="Calibri" pitchFamily="34" charset="0"/>
              </a:rPr>
              <a:t>.</a:t>
            </a:r>
            <a:endParaRPr lang="en-CA" dirty="0">
              <a:latin typeface="Calibri" pitchFamily="34" charset="0"/>
            </a:endParaRPr>
          </a:p>
          <a:p>
            <a:pPr>
              <a:buFont typeface="Arial" charset="0"/>
              <a:buChar char="•"/>
            </a:pPr>
            <a:r>
              <a:rPr lang="en-US" dirty="0">
                <a:latin typeface="Calibri" pitchFamily="34" charset="0"/>
              </a:rPr>
              <a:t>Opposition leader Liberal T.C. Norris agreed to give women the vote if he became Premier in the 1915 election- he won</a:t>
            </a:r>
          </a:p>
          <a:p>
            <a:pPr>
              <a:buFont typeface="Arial" charset="0"/>
              <a:buChar char="•"/>
            </a:pPr>
            <a:r>
              <a:rPr lang="en-US" dirty="0">
                <a:latin typeface="Calibri" pitchFamily="34" charset="0"/>
              </a:rPr>
              <a:t>On January 28 1916 the women of Manitoba got the right to vote provincially and all the other provinces followed shortly</a:t>
            </a:r>
          </a:p>
          <a:p>
            <a:pPr>
              <a:buFont typeface="Arial" charset="0"/>
              <a:buChar char="•"/>
            </a:pPr>
            <a:r>
              <a:rPr lang="en-US" dirty="0" smtClean="0">
                <a:latin typeface="Calibri" pitchFamily="34" charset="0"/>
              </a:rPr>
              <a:t>First </a:t>
            </a:r>
            <a:r>
              <a:rPr lang="en-US" dirty="0" smtClean="0">
                <a:latin typeface="Calibri" pitchFamily="34" charset="0"/>
              </a:rPr>
              <a:t>time women got the right to vote federally was when they voted for conscription on September 20, 1917</a:t>
            </a:r>
          </a:p>
          <a:p>
            <a:pPr>
              <a:buFont typeface="Arial" charset="0"/>
              <a:buChar char="•"/>
            </a:pPr>
            <a:r>
              <a:rPr lang="en-US" dirty="0" smtClean="0">
                <a:latin typeface="Calibri" pitchFamily="34" charset="0"/>
              </a:rPr>
              <a:t>Conscription was important for the government because they needed more troops to go fight in Europe. They imposed it August 28, 1917</a:t>
            </a:r>
          </a:p>
          <a:p>
            <a:pPr>
              <a:buFont typeface="Arial" charset="0"/>
              <a:buChar char="•"/>
            </a:pPr>
            <a:r>
              <a:rPr lang="en-US" dirty="0" smtClean="0">
                <a:latin typeface="Calibri" pitchFamily="34" charset="0"/>
              </a:rPr>
              <a:t>Only a few select were allowed vote : the wives, mothers and sisters of serving soldiers, as well as women serving in the armed forces.</a:t>
            </a:r>
          </a:p>
          <a:p>
            <a:pPr>
              <a:buFont typeface="Arial" charset="0"/>
              <a:buChar char="•"/>
            </a:pPr>
            <a:r>
              <a:rPr lang="en-US" dirty="0" smtClean="0">
                <a:latin typeface="Calibri" pitchFamily="34" charset="0"/>
              </a:rPr>
              <a:t>The government didn’t allow any women who were not involved in the war and </a:t>
            </a:r>
            <a:r>
              <a:rPr lang="en-US" smtClean="0">
                <a:latin typeface="Calibri" pitchFamily="34" charset="0"/>
              </a:rPr>
              <a:t>enemy </a:t>
            </a:r>
            <a:r>
              <a:rPr lang="en-US" smtClean="0">
                <a:latin typeface="Calibri" pitchFamily="34" charset="0"/>
              </a:rPr>
              <a:t>aliens ( </a:t>
            </a:r>
            <a:r>
              <a:rPr lang="en-US" dirty="0" smtClean="0">
                <a:latin typeface="Calibri" pitchFamily="34" charset="0"/>
              </a:rPr>
              <a:t>Germans, Austria </a:t>
            </a:r>
            <a:r>
              <a:rPr lang="en-US" smtClean="0">
                <a:latin typeface="Calibri" pitchFamily="34" charset="0"/>
              </a:rPr>
              <a:t>Hungarians</a:t>
            </a:r>
            <a:r>
              <a:rPr lang="en-US">
                <a:latin typeface="Calibri" pitchFamily="34" charset="0"/>
              </a:rPr>
              <a:t>) to vote for </a:t>
            </a:r>
            <a:r>
              <a:rPr lang="en-US">
                <a:latin typeface="Calibri" pitchFamily="34" charset="0"/>
              </a:rPr>
              <a:t>conscription </a:t>
            </a:r>
            <a:endParaRPr lang="en-US" smtClean="0">
              <a:latin typeface="Calibri" pitchFamily="34" charset="0"/>
            </a:endParaRPr>
          </a:p>
          <a:p>
            <a:pPr>
              <a:buFont typeface="Arial" charset="0"/>
              <a:buChar char="•"/>
            </a:pPr>
            <a:r>
              <a:rPr lang="en-US" smtClean="0">
                <a:latin typeface="Calibri" pitchFamily="34" charset="0"/>
              </a:rPr>
              <a:t>In </a:t>
            </a:r>
            <a:r>
              <a:rPr lang="en-US" dirty="0" smtClean="0">
                <a:latin typeface="Calibri" pitchFamily="34" charset="0"/>
              </a:rPr>
              <a:t>1917 Prime Minister Robert Borden equaled women's suffrage because he wanted to win in the 1918 election- he won</a:t>
            </a:r>
          </a:p>
          <a:p>
            <a:pPr>
              <a:buFont typeface="Arial" charset="0"/>
              <a:buChar char="•"/>
            </a:pPr>
            <a:endParaRPr lang="en-US" dirty="0">
              <a:latin typeface="Calibri" pitchFamily="34" charset="0"/>
            </a:endParaRP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987824" y="476672"/>
            <a:ext cx="2592288" cy="646331"/>
          </a:xfrm>
          <a:prstGeom prst="rect">
            <a:avLst/>
          </a:prstGeom>
          <a:noFill/>
          <a:ln w="9525">
            <a:noFill/>
            <a:miter lim="800000"/>
            <a:headEnd/>
            <a:tailEnd/>
          </a:ln>
        </p:spPr>
        <p:txBody>
          <a:bodyPr wrap="square">
            <a:spAutoFit/>
          </a:bodyPr>
          <a:lstStyle/>
          <a:p>
            <a:pPr algn="ctr"/>
            <a:r>
              <a:rPr lang="en-US" sz="3600" b="1" i="1" dirty="0">
                <a:solidFill>
                  <a:srgbClr val="008BBC"/>
                </a:solidFill>
                <a:effectLst>
                  <a:outerShdw blurRad="38100" dist="38100" dir="2700000" algn="tl">
                    <a:srgbClr val="000000">
                      <a:alpha val="43137"/>
                    </a:srgbClr>
                  </a:outerShdw>
                </a:effectLst>
              </a:rPr>
              <a:t>Key </a:t>
            </a:r>
            <a:r>
              <a:rPr lang="en-US" sz="3600" b="1" i="1" dirty="0" smtClean="0">
                <a:solidFill>
                  <a:srgbClr val="008BBC"/>
                </a:solidFill>
                <a:effectLst>
                  <a:outerShdw blurRad="38100" dist="38100" dir="2700000" algn="tl">
                    <a:srgbClr val="000000">
                      <a:alpha val="43137"/>
                    </a:srgbClr>
                  </a:outerShdw>
                </a:effectLst>
              </a:rPr>
              <a:t>Points</a:t>
            </a:r>
            <a:endParaRPr lang="en-US" sz="3600" b="1" i="1" dirty="0">
              <a:solidFill>
                <a:srgbClr val="008BBC"/>
              </a:solidFill>
              <a:effectLst>
                <a:outerShdw blurRad="38100" dist="38100" dir="2700000" algn="tl">
                  <a:srgbClr val="000000">
                    <a:alpha val="43137"/>
                  </a:srgbClr>
                </a:outerShdw>
              </a:effectLst>
            </a:endParaRPr>
          </a:p>
        </p:txBody>
      </p:sp>
      <p:sp>
        <p:nvSpPr>
          <p:cNvPr id="4" name="TextBox 3"/>
          <p:cNvSpPr txBox="1"/>
          <p:nvPr/>
        </p:nvSpPr>
        <p:spPr>
          <a:xfrm>
            <a:off x="683568" y="1196752"/>
            <a:ext cx="7920880" cy="4678204"/>
          </a:xfrm>
          <a:prstGeom prst="rect">
            <a:avLst/>
          </a:prstGeom>
          <a:noFill/>
        </p:spPr>
        <p:txBody>
          <a:bodyPr wrap="square" rtlCol="0">
            <a:spAutoFit/>
          </a:bodyPr>
          <a:lstStyle/>
          <a:p>
            <a:pPr>
              <a:buFont typeface="Arial" charset="0"/>
              <a:buChar char="•"/>
            </a:pPr>
            <a:r>
              <a:rPr lang="en-US" sz="2000" dirty="0" smtClean="0"/>
              <a:t>On May 24, 1918 all the women of Canada had the right to vote federally because the Women's Franchise Act was passed</a:t>
            </a:r>
          </a:p>
          <a:p>
            <a:pPr>
              <a:buFont typeface="Arial" charset="0"/>
              <a:buChar char="•"/>
            </a:pPr>
            <a:r>
              <a:rPr lang="en-US" sz="2000" dirty="0" smtClean="0"/>
              <a:t>Some other people in the government did not like that women got the right to vote. Some said  that politics is too corrupt for women or that allowing women to vote will cause arguments in the home. If the wife and the husband are voting for different people than they could start fighting about which candidate is better or why did the other person choose him/her (election candidate).</a:t>
            </a:r>
          </a:p>
          <a:p>
            <a:pPr>
              <a:buFont typeface="Arial" charset="0"/>
              <a:buChar char="•"/>
            </a:pPr>
            <a:r>
              <a:rPr lang="en-US" sz="2000" dirty="0" smtClean="0"/>
              <a:t>A long time after the act was passed the famous five (</a:t>
            </a:r>
            <a:r>
              <a:rPr lang="en-CA" sz="2000" dirty="0" smtClean="0"/>
              <a:t>Emily Murphy, Irene </a:t>
            </a:r>
            <a:r>
              <a:rPr lang="en-CA" sz="2000" dirty="0" err="1" smtClean="0"/>
              <a:t>Parlby</a:t>
            </a:r>
            <a:r>
              <a:rPr lang="en-CA" sz="2000" dirty="0" smtClean="0"/>
              <a:t>, Nellie McClung, Louise McKinney, Henrietta Muir Edwards) fought for women to be considered persons and won the Persons case (October 18, 1927- October 18, 1929)  which stated that women are people; before women were considered things or objects</a:t>
            </a:r>
            <a:endParaRPr lang="en-US" sz="2000" dirty="0" smtClean="0"/>
          </a:p>
          <a:p>
            <a:endParaRPr lang="en-CA" dirty="0"/>
          </a:p>
        </p:txBody>
      </p:sp>
    </p:spTree>
    <p:extLst>
      <p:ext uri="{BB962C8B-B14F-4D97-AF65-F5344CB8AC3E}">
        <p14:creationId xmlns:p14="http://schemas.microsoft.com/office/powerpoint/2010/main" val="67888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2355850" y="304800"/>
            <a:ext cx="3656310" cy="646331"/>
          </a:xfrm>
          <a:prstGeom prst="rect">
            <a:avLst/>
          </a:prstGeom>
          <a:noFill/>
          <a:ln w="9525">
            <a:noFill/>
            <a:miter lim="800000"/>
            <a:headEnd/>
            <a:tailEnd/>
          </a:ln>
        </p:spPr>
        <p:txBody>
          <a:bodyPr wrap="square">
            <a:spAutoFit/>
          </a:bodyPr>
          <a:lstStyle/>
          <a:p>
            <a:r>
              <a:rPr lang="en-US" sz="3600" b="1" i="1" dirty="0">
                <a:solidFill>
                  <a:srgbClr val="008BBC"/>
                </a:solidFill>
                <a:effectLst>
                  <a:outerShdw blurRad="38100" dist="38100" dir="2700000" algn="tl">
                    <a:srgbClr val="000000">
                      <a:alpha val="43137"/>
                    </a:srgbClr>
                  </a:outerShdw>
                </a:effectLst>
              </a:rPr>
              <a:t>Primary </a:t>
            </a:r>
            <a:r>
              <a:rPr lang="en-US" sz="3600" b="1" i="1" dirty="0" smtClean="0">
                <a:solidFill>
                  <a:srgbClr val="008BBC"/>
                </a:solidFill>
                <a:effectLst>
                  <a:outerShdw blurRad="38100" dist="38100" dir="2700000" algn="tl">
                    <a:srgbClr val="000000">
                      <a:alpha val="43137"/>
                    </a:srgbClr>
                  </a:outerShdw>
                </a:effectLst>
              </a:rPr>
              <a:t>Source</a:t>
            </a:r>
            <a:endParaRPr lang="en-US" sz="3600" b="1" i="1" dirty="0">
              <a:solidFill>
                <a:srgbClr val="008BBC"/>
              </a:solidFill>
              <a:effectLst>
                <a:outerShdw blurRad="38100" dist="38100" dir="2700000" algn="tl">
                  <a:srgbClr val="000000">
                    <a:alpha val="43137"/>
                  </a:srgbClr>
                </a:outerShdw>
              </a:effectLst>
            </a:endParaRPr>
          </a:p>
        </p:txBody>
      </p:sp>
      <p:sp>
        <p:nvSpPr>
          <p:cNvPr id="16386" name="AutoShape 2" descr="http://extraordinarycanadians.files.wordpress.com/2011/09/nellie-mcclung.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latin typeface="Calibri" pitchFamily="34" charset="0"/>
            </a:endParaRPr>
          </a:p>
        </p:txBody>
      </p:sp>
      <p:sp>
        <p:nvSpPr>
          <p:cNvPr id="16387" name="AutoShape 4" descr="http://extraordinarycanadians.files.wordpress.com/2011/09/nellie-mcclung.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latin typeface="Calibri" pitchFamily="34" charset="0"/>
            </a:endParaRPr>
          </a:p>
        </p:txBody>
      </p:sp>
      <p:sp>
        <p:nvSpPr>
          <p:cNvPr id="16388" name="AutoShape 6" descr="http://extraordinarycanadians.files.wordpress.com/2011/09/nellie-mcclung.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latin typeface="Calibri" pitchFamily="34" charset="0"/>
            </a:endParaRPr>
          </a:p>
        </p:txBody>
      </p:sp>
      <p:sp>
        <p:nvSpPr>
          <p:cNvPr id="16389" name="AutoShape 8" descr="http://extraordinarycanadians.files.wordpress.com/2011/09/nellie-mcclung.jpg?w=239&amp;h=239"/>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CA">
              <a:latin typeface="Calibri" pitchFamily="34" charset="0"/>
            </a:endParaRPr>
          </a:p>
        </p:txBody>
      </p:sp>
      <p:sp>
        <p:nvSpPr>
          <p:cNvPr id="16392" name="TextBox 8"/>
          <p:cNvSpPr txBox="1">
            <a:spLocks noChangeArrowheads="1"/>
          </p:cNvSpPr>
          <p:nvPr/>
        </p:nvSpPr>
        <p:spPr bwMode="auto">
          <a:xfrm>
            <a:off x="4648200" y="1066800"/>
            <a:ext cx="4038600" cy="4154984"/>
          </a:xfrm>
          <a:prstGeom prst="rect">
            <a:avLst/>
          </a:prstGeom>
          <a:noFill/>
          <a:ln w="9525">
            <a:noFill/>
            <a:miter lim="800000"/>
            <a:headEnd/>
            <a:tailEnd/>
          </a:ln>
        </p:spPr>
        <p:txBody>
          <a:bodyPr>
            <a:spAutoFit/>
          </a:bodyPr>
          <a:lstStyle/>
          <a:p>
            <a:r>
              <a:rPr lang="en-US" sz="2400" dirty="0">
                <a:latin typeface="Calibri" pitchFamily="34" charset="0"/>
              </a:rPr>
              <a:t>This </a:t>
            </a:r>
            <a:r>
              <a:rPr lang="en-US" sz="2400" dirty="0" smtClean="0">
                <a:latin typeface="Calibri" pitchFamily="34" charset="0"/>
              </a:rPr>
              <a:t>is a picture </a:t>
            </a:r>
            <a:r>
              <a:rPr lang="en-US" sz="2400" dirty="0">
                <a:latin typeface="Calibri" pitchFamily="34" charset="0"/>
              </a:rPr>
              <a:t>of Prime Minister Robert Borden. </a:t>
            </a:r>
            <a:r>
              <a:rPr lang="en-US" sz="2400" dirty="0" smtClean="0">
                <a:latin typeface="Calibri" pitchFamily="34" charset="0"/>
              </a:rPr>
              <a:t>He represented the conservative party. This </a:t>
            </a:r>
            <a:r>
              <a:rPr lang="en-US" sz="2400" dirty="0">
                <a:latin typeface="Calibri" pitchFamily="34" charset="0"/>
              </a:rPr>
              <a:t>picture is important because he equaled women’s suffrage in return for their vote. He only allowed women to vote because he wanted to win the federal election of 1918. His campaign worked and Robert won by a landslide</a:t>
            </a:r>
            <a:r>
              <a:rPr lang="en-US" sz="2400" dirty="0" smtClean="0">
                <a:latin typeface="Calibri" pitchFamily="34" charset="0"/>
              </a:rPr>
              <a:t>.</a:t>
            </a:r>
            <a:endParaRPr lang="en-US" sz="2400" dirty="0">
              <a:latin typeface="Calibri" pitchFamily="34" charset="0"/>
            </a:endParaRPr>
          </a:p>
        </p:txBody>
      </p:sp>
      <p:pic>
        <p:nvPicPr>
          <p:cNvPr id="16394" name="Picture 10" descr="Sir Robert Laird Borden, 1915.png">
            <a:hlinkClick r:id="rId2"/>
          </p:cNvPr>
          <p:cNvPicPr>
            <a:picLocks noChangeAspect="1" noChangeArrowheads="1"/>
          </p:cNvPicPr>
          <p:nvPr/>
        </p:nvPicPr>
        <p:blipFill>
          <a:blip r:embed="rId3" cstate="print"/>
          <a:srcRect/>
          <a:stretch>
            <a:fillRect/>
          </a:stretch>
        </p:blipFill>
        <p:spPr bwMode="auto">
          <a:xfrm>
            <a:off x="609600" y="1219200"/>
            <a:ext cx="2913063" cy="3429000"/>
          </a:xfrm>
          <a:prstGeom prst="rect">
            <a:avLst/>
          </a:prstGeom>
          <a:noFill/>
        </p:spPr>
      </p:pic>
      <p:sp>
        <p:nvSpPr>
          <p:cNvPr id="16396" name="Rectangle 12"/>
          <p:cNvSpPr>
            <a:spLocks noChangeArrowheads="1"/>
          </p:cNvSpPr>
          <p:nvPr/>
        </p:nvSpPr>
        <p:spPr bwMode="auto">
          <a:xfrm>
            <a:off x="152400" y="5334000"/>
            <a:ext cx="4506362" cy="923330"/>
          </a:xfrm>
          <a:prstGeom prst="rect">
            <a:avLst/>
          </a:prstGeom>
          <a:noFill/>
          <a:ln w="9525">
            <a:noFill/>
            <a:miter lim="800000"/>
            <a:headEnd/>
            <a:tailEnd/>
          </a:ln>
          <a:effectLst/>
        </p:spPr>
        <p:txBody>
          <a:bodyPr wrap="none">
            <a:spAutoFit/>
          </a:bodyPr>
          <a:lstStyle/>
          <a:p>
            <a:r>
              <a:rPr lang="en-CA" dirty="0">
                <a:hlinkClick r:id="rId4"/>
              </a:rPr>
              <a:t>http://</a:t>
            </a:r>
            <a:r>
              <a:rPr lang="en-CA" dirty="0" smtClean="0">
                <a:hlinkClick r:id="rId4"/>
              </a:rPr>
              <a:t>en.wikipedia.org/wiki/Robert_Borden</a:t>
            </a:r>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323528" y="1052736"/>
            <a:ext cx="8229600" cy="6001643"/>
          </a:xfrm>
          <a:prstGeom prst="rect">
            <a:avLst/>
          </a:prstGeom>
          <a:noFill/>
          <a:ln w="9525">
            <a:noFill/>
            <a:miter lim="800000"/>
            <a:headEnd/>
            <a:tailEnd/>
          </a:ln>
        </p:spPr>
        <p:txBody>
          <a:bodyPr wrap="square">
            <a:spAutoFit/>
          </a:bodyPr>
          <a:lstStyle/>
          <a:p>
            <a:r>
              <a:rPr lang="en-US" sz="2400" dirty="0" smtClean="0">
                <a:latin typeface="Calibri" pitchFamily="34" charset="0"/>
              </a:rPr>
              <a:t> This is historically significant because it is one of the biggest changes to happen in Canada. It helped in </a:t>
            </a:r>
            <a:r>
              <a:rPr lang="en-CA" sz="2400" dirty="0" smtClean="0">
                <a:latin typeface="Calibri" pitchFamily="34" charset="0"/>
              </a:rPr>
              <a:t>allowing the constitution to adapt to change later on when women were considered persons</a:t>
            </a:r>
            <a:r>
              <a:rPr lang="en-US" sz="2400" dirty="0" smtClean="0">
                <a:latin typeface="Calibri" pitchFamily="34" charset="0"/>
              </a:rPr>
              <a:t>. Secondly, it helped make choices in government more equal. There were more voters to equal out the votes. Women could choose who they wanted to be prime minister instead of just men voting.  Lastly it was important because it was the first step that helped  women to get equal rights ( equal pay, not treated differently, etc.) in 1929 after the women won the privy case. Women were inadvertently part of creating a national divide. They voted for conscription which the French in Canada were against. The women were used by the government to make sure that conscription happened. In return for their (the women’s) vote the government allowed the women to vote.</a:t>
            </a:r>
          </a:p>
          <a:p>
            <a:r>
              <a:rPr lang="en-US" sz="2400" dirty="0" smtClean="0">
                <a:latin typeface="Calibri" pitchFamily="34" charset="0"/>
              </a:rPr>
              <a:t> </a:t>
            </a:r>
            <a:endParaRPr lang="en-US" sz="2400" dirty="0">
              <a:latin typeface="Calibri" pitchFamily="34" charset="0"/>
            </a:endParaRPr>
          </a:p>
        </p:txBody>
      </p:sp>
      <p:sp>
        <p:nvSpPr>
          <p:cNvPr id="2" name="Rectangle 1"/>
          <p:cNvSpPr/>
          <p:nvPr/>
        </p:nvSpPr>
        <p:spPr>
          <a:xfrm>
            <a:off x="2572412" y="367396"/>
            <a:ext cx="4058108" cy="523220"/>
          </a:xfrm>
          <a:prstGeom prst="rect">
            <a:avLst/>
          </a:prstGeom>
        </p:spPr>
        <p:txBody>
          <a:bodyPr wrap="square">
            <a:spAutoFit/>
          </a:bodyPr>
          <a:lstStyle/>
          <a:p>
            <a:r>
              <a:rPr lang="en-US" sz="2800" b="1" i="1" dirty="0">
                <a:solidFill>
                  <a:srgbClr val="008BBC"/>
                </a:solidFill>
                <a:effectLst>
                  <a:outerShdw blurRad="38100" dist="38100" dir="2700000" algn="tl">
                    <a:srgbClr val="000000">
                      <a:alpha val="43137"/>
                    </a:srgbClr>
                  </a:outerShdw>
                </a:effectLst>
              </a:rPr>
              <a:t>Historical </a:t>
            </a:r>
            <a:r>
              <a:rPr lang="en-US" sz="2800" b="1" i="1" dirty="0" smtClean="0">
                <a:solidFill>
                  <a:srgbClr val="008BBC"/>
                </a:solidFill>
                <a:effectLst>
                  <a:outerShdw blurRad="38100" dist="38100" dir="2700000" algn="tl">
                    <a:srgbClr val="000000">
                      <a:alpha val="43137"/>
                    </a:srgbClr>
                  </a:outerShdw>
                </a:effectLst>
              </a:rPr>
              <a:t>Significance</a:t>
            </a:r>
            <a:endParaRPr lang="en-CA"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84784"/>
            <a:ext cx="7391400" cy="2677656"/>
          </a:xfrm>
          <a:prstGeom prst="rect">
            <a:avLst/>
          </a:prstGeom>
        </p:spPr>
        <p:txBody>
          <a:bodyPr wrap="square">
            <a:spAutoFit/>
          </a:bodyPr>
          <a:lstStyle/>
          <a:p>
            <a:r>
              <a:rPr lang="en-US" sz="2400" dirty="0" smtClean="0">
                <a:latin typeface="Calibri" pitchFamily="34" charset="0"/>
              </a:rPr>
              <a:t> </a:t>
            </a:r>
            <a:r>
              <a:rPr lang="en-US" sz="2400" dirty="0">
                <a:latin typeface="Calibri" pitchFamily="34" charset="0"/>
              </a:rPr>
              <a:t>+3- I marked this as +3 because it helped make decisions more fair in the Canadian Government. </a:t>
            </a:r>
            <a:r>
              <a:rPr lang="en-US" sz="2400" dirty="0">
                <a:latin typeface="Calibri" pitchFamily="34" charset="0"/>
              </a:rPr>
              <a:t>There were more voters to equal the decision.  Women could vote for who they </a:t>
            </a:r>
            <a:r>
              <a:rPr lang="en-US" sz="2400" dirty="0" smtClean="0">
                <a:latin typeface="Calibri" pitchFamily="34" charset="0"/>
              </a:rPr>
              <a:t>wanted</a:t>
            </a:r>
            <a:r>
              <a:rPr lang="en-US" sz="2400" dirty="0">
                <a:latin typeface="Calibri" pitchFamily="34" charset="0"/>
              </a:rPr>
              <a:t>.</a:t>
            </a:r>
            <a:r>
              <a:rPr lang="en-US" sz="2400" dirty="0" smtClean="0">
                <a:latin typeface="Calibri" pitchFamily="34" charset="0"/>
              </a:rPr>
              <a:t> W</a:t>
            </a:r>
            <a:r>
              <a:rPr lang="en-US" sz="2400" dirty="0" smtClean="0">
                <a:latin typeface="Calibri" pitchFamily="34" charset="0"/>
              </a:rPr>
              <a:t>hen </a:t>
            </a:r>
            <a:r>
              <a:rPr lang="en-US" sz="2400" dirty="0">
                <a:latin typeface="Calibri" pitchFamily="34" charset="0"/>
              </a:rPr>
              <a:t>women voted for </a:t>
            </a:r>
            <a:r>
              <a:rPr lang="en-US" sz="2400" dirty="0" smtClean="0">
                <a:latin typeface="Calibri" pitchFamily="34" charset="0"/>
              </a:rPr>
              <a:t>conscription the decisions were unfair because not all women got the right to vote. This was the first step towards helping women to be considered persons.</a:t>
            </a:r>
            <a:endParaRPr lang="en-US" sz="2400" dirty="0">
              <a:latin typeface="Calibri" pitchFamily="34" charset="0"/>
            </a:endParaRPr>
          </a:p>
        </p:txBody>
      </p:sp>
      <p:sp>
        <p:nvSpPr>
          <p:cNvPr id="3" name="Rectangle 2"/>
          <p:cNvSpPr/>
          <p:nvPr/>
        </p:nvSpPr>
        <p:spPr>
          <a:xfrm>
            <a:off x="3347864" y="764704"/>
            <a:ext cx="1800493" cy="584775"/>
          </a:xfrm>
          <a:prstGeom prst="rect">
            <a:avLst/>
          </a:prstGeom>
        </p:spPr>
        <p:txBody>
          <a:bodyPr wrap="none">
            <a:spAutoFit/>
          </a:bodyPr>
          <a:lstStyle/>
          <a:p>
            <a:r>
              <a:rPr lang="en-US" sz="3200" b="1" i="1" dirty="0">
                <a:solidFill>
                  <a:srgbClr val="008BBC"/>
                </a:solidFill>
                <a:effectLst>
                  <a:outerShdw blurRad="38100" dist="38100" dir="2700000" algn="tl">
                    <a:srgbClr val="000000">
                      <a:alpha val="43137"/>
                    </a:srgbClr>
                  </a:outerShdw>
                </a:effectLst>
              </a:rPr>
              <a:t>Ranking</a:t>
            </a:r>
            <a:endParaRPr lang="en-CA" sz="3200" dirty="0"/>
          </a:p>
        </p:txBody>
      </p:sp>
    </p:spTree>
    <p:extLst>
      <p:ext uri="{BB962C8B-B14F-4D97-AF65-F5344CB8AC3E}">
        <p14:creationId xmlns:p14="http://schemas.microsoft.com/office/powerpoint/2010/main" val="3076813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3400425" y="396195"/>
            <a:ext cx="2133600" cy="646331"/>
          </a:xfrm>
          <a:prstGeom prst="rect">
            <a:avLst/>
          </a:prstGeom>
          <a:noFill/>
          <a:ln w="9525">
            <a:noFill/>
            <a:miter lim="800000"/>
            <a:headEnd/>
            <a:tailEnd/>
          </a:ln>
        </p:spPr>
        <p:txBody>
          <a:bodyPr wrap="square">
            <a:spAutoFit/>
          </a:bodyPr>
          <a:lstStyle/>
          <a:p>
            <a:r>
              <a:rPr lang="en-US" sz="3600" b="1" i="1" dirty="0" smtClean="0">
                <a:solidFill>
                  <a:srgbClr val="008BBC"/>
                </a:solidFill>
                <a:effectLst>
                  <a:outerShdw blurRad="38100" dist="38100" dir="2700000" algn="tl">
                    <a:srgbClr val="000000">
                      <a:alpha val="43137"/>
                    </a:srgbClr>
                  </a:outerShdw>
                </a:effectLst>
              </a:rPr>
              <a:t>Sources</a:t>
            </a:r>
            <a:endParaRPr lang="en-US" sz="3600" b="1" i="1" dirty="0">
              <a:solidFill>
                <a:srgbClr val="008BBC"/>
              </a:solidFill>
              <a:effectLst>
                <a:outerShdw blurRad="38100" dist="38100" dir="2700000" algn="tl">
                  <a:srgbClr val="000000">
                    <a:alpha val="43137"/>
                  </a:srgbClr>
                </a:outerShdw>
              </a:effectLst>
            </a:endParaRPr>
          </a:p>
        </p:txBody>
      </p:sp>
      <p:sp>
        <p:nvSpPr>
          <p:cNvPr id="4" name="TextBox 3"/>
          <p:cNvSpPr txBox="1"/>
          <p:nvPr/>
        </p:nvSpPr>
        <p:spPr>
          <a:xfrm>
            <a:off x="533400" y="5257800"/>
            <a:ext cx="8389257" cy="923330"/>
          </a:xfrm>
          <a:prstGeom prst="rect">
            <a:avLst/>
          </a:prstGeom>
          <a:noFill/>
        </p:spPr>
        <p:txBody>
          <a:bodyPr wrap="square" rtlCol="0">
            <a:spAutoFit/>
          </a:bodyPr>
          <a:lstStyle/>
          <a:p>
            <a:r>
              <a:rPr lang="en-CA" b="1" dirty="0" smtClean="0"/>
              <a:t>8. “Women's Suffrage.” </a:t>
            </a:r>
            <a:r>
              <a:rPr lang="en-CA" b="1" i="1" dirty="0" smtClean="0"/>
              <a:t>The Canadian Encyclopedia</a:t>
            </a:r>
            <a:r>
              <a:rPr lang="en-CA" b="1" dirty="0" smtClean="0"/>
              <a:t>. </a:t>
            </a:r>
            <a:r>
              <a:rPr lang="en-CA" b="1" dirty="0" err="1" smtClean="0"/>
              <a:t>N.p</a:t>
            </a:r>
            <a:r>
              <a:rPr lang="en-CA" b="1" dirty="0" smtClean="0"/>
              <a:t>. </a:t>
            </a:r>
            <a:r>
              <a:rPr lang="en-CA" b="1" dirty="0" err="1" smtClean="0"/>
              <a:t>N.d.</a:t>
            </a:r>
            <a:r>
              <a:rPr lang="en-CA" b="1" dirty="0" smtClean="0"/>
              <a:t> April 20, 	2013 </a:t>
            </a:r>
            <a:endParaRPr lang="en-CA" b="1" dirty="0"/>
          </a:p>
          <a:p>
            <a:endParaRPr lang="en-CA" dirty="0"/>
          </a:p>
        </p:txBody>
      </p:sp>
      <p:sp>
        <p:nvSpPr>
          <p:cNvPr id="5" name="TextBox 4"/>
          <p:cNvSpPr txBox="1"/>
          <p:nvPr/>
        </p:nvSpPr>
        <p:spPr>
          <a:xfrm>
            <a:off x="533400" y="4419600"/>
            <a:ext cx="7086970" cy="646331"/>
          </a:xfrm>
          <a:prstGeom prst="rect">
            <a:avLst/>
          </a:prstGeom>
          <a:noFill/>
        </p:spPr>
        <p:txBody>
          <a:bodyPr wrap="square" rtlCol="0">
            <a:spAutoFit/>
          </a:bodyPr>
          <a:lstStyle/>
          <a:p>
            <a:r>
              <a:rPr lang="en-CA" b="1" dirty="0" smtClean="0"/>
              <a:t>7. “The Persons Case.” G</a:t>
            </a:r>
            <a:r>
              <a:rPr lang="en-CA" b="1" i="1" dirty="0" smtClean="0"/>
              <a:t>lobal Perspectives on Personhood: 	Rights and Responsibilities</a:t>
            </a:r>
            <a:r>
              <a:rPr lang="en-CA" b="1" dirty="0" smtClean="0"/>
              <a:t>. </a:t>
            </a:r>
            <a:r>
              <a:rPr lang="en-CA" b="1" dirty="0" err="1" smtClean="0"/>
              <a:t>N.p</a:t>
            </a:r>
            <a:r>
              <a:rPr lang="en-CA" b="1" dirty="0"/>
              <a:t> </a:t>
            </a:r>
            <a:r>
              <a:rPr lang="en-CA" b="1" dirty="0" err="1" smtClean="0"/>
              <a:t>N.d.</a:t>
            </a:r>
            <a:r>
              <a:rPr lang="en-CA" b="1" dirty="0" smtClean="0"/>
              <a:t> </a:t>
            </a:r>
            <a:r>
              <a:rPr lang="en-CA" b="1" dirty="0"/>
              <a:t>April 20, 2013 </a:t>
            </a:r>
          </a:p>
        </p:txBody>
      </p:sp>
      <p:sp>
        <p:nvSpPr>
          <p:cNvPr id="6" name="TextBox 5"/>
          <p:cNvSpPr txBox="1"/>
          <p:nvPr/>
        </p:nvSpPr>
        <p:spPr>
          <a:xfrm>
            <a:off x="533400" y="1174980"/>
            <a:ext cx="7543800" cy="923330"/>
          </a:xfrm>
          <a:prstGeom prst="rect">
            <a:avLst/>
          </a:prstGeom>
          <a:noFill/>
        </p:spPr>
        <p:txBody>
          <a:bodyPr wrap="square" rtlCol="0">
            <a:spAutoFit/>
          </a:bodyPr>
          <a:lstStyle/>
          <a:p>
            <a:r>
              <a:rPr lang="en-CA" b="1" dirty="0" smtClean="0"/>
              <a:t>1. “Women get the Vote.” </a:t>
            </a:r>
            <a:r>
              <a:rPr lang="en-CA" b="1" i="1" dirty="0" smtClean="0"/>
              <a:t>Le Canada: A  People’s History</a:t>
            </a:r>
            <a:r>
              <a:rPr lang="en-CA" b="1" dirty="0" smtClean="0"/>
              <a:t>. </a:t>
            </a:r>
            <a:r>
              <a:rPr lang="en-CA" b="1" dirty="0" err="1"/>
              <a:t>N.p</a:t>
            </a:r>
            <a:r>
              <a:rPr lang="en-CA" b="1" dirty="0"/>
              <a:t>. </a:t>
            </a:r>
            <a:r>
              <a:rPr lang="en-CA" b="1" dirty="0" err="1"/>
              <a:t>N.d.</a:t>
            </a:r>
            <a:r>
              <a:rPr lang="en-CA" b="1" dirty="0"/>
              <a:t> </a:t>
            </a:r>
            <a:r>
              <a:rPr lang="en-CA" b="1" dirty="0" smtClean="0"/>
              <a:t>	April </a:t>
            </a:r>
            <a:r>
              <a:rPr lang="en-CA" b="1" dirty="0"/>
              <a:t>20, 2013 </a:t>
            </a:r>
          </a:p>
          <a:p>
            <a:endParaRPr lang="en-CA" b="1" dirty="0"/>
          </a:p>
        </p:txBody>
      </p:sp>
      <p:sp>
        <p:nvSpPr>
          <p:cNvPr id="7" name="TextBox 6"/>
          <p:cNvSpPr txBox="1"/>
          <p:nvPr/>
        </p:nvSpPr>
        <p:spPr>
          <a:xfrm>
            <a:off x="533400" y="1775144"/>
            <a:ext cx="8371114" cy="1200329"/>
          </a:xfrm>
          <a:prstGeom prst="rect">
            <a:avLst/>
          </a:prstGeom>
          <a:noFill/>
        </p:spPr>
        <p:txBody>
          <a:bodyPr wrap="square" rtlCol="0">
            <a:spAutoFit/>
          </a:bodyPr>
          <a:lstStyle/>
          <a:p>
            <a:r>
              <a:rPr lang="en-CA" b="1" dirty="0" smtClean="0"/>
              <a:t>2. “When did Women get the Right to Vote.” </a:t>
            </a:r>
            <a:r>
              <a:rPr lang="en-CA" b="1" i="1" dirty="0" err="1" smtClean="0"/>
              <a:t>Wikianswers</a:t>
            </a:r>
            <a:r>
              <a:rPr lang="en-CA" b="1" dirty="0" smtClean="0"/>
              <a:t>. </a:t>
            </a:r>
            <a:r>
              <a:rPr lang="en-CA" b="1" dirty="0" err="1"/>
              <a:t>N.p</a:t>
            </a:r>
            <a:r>
              <a:rPr lang="en-CA" b="1" dirty="0"/>
              <a:t>. </a:t>
            </a:r>
            <a:r>
              <a:rPr lang="en-CA" b="1" dirty="0" err="1"/>
              <a:t>N.d.</a:t>
            </a:r>
            <a:r>
              <a:rPr lang="en-CA" b="1" dirty="0"/>
              <a:t> April </a:t>
            </a:r>
            <a:r>
              <a:rPr lang="en-CA" b="1" dirty="0" smtClean="0"/>
              <a:t>	20</a:t>
            </a:r>
            <a:r>
              <a:rPr lang="en-CA" b="1" dirty="0"/>
              <a:t>, 2013 </a:t>
            </a:r>
          </a:p>
          <a:p>
            <a:endParaRPr lang="en-CA" b="1" dirty="0" smtClean="0"/>
          </a:p>
          <a:p>
            <a:endParaRPr lang="en-CA" b="1" dirty="0"/>
          </a:p>
        </p:txBody>
      </p:sp>
      <p:sp>
        <p:nvSpPr>
          <p:cNvPr id="8" name="TextBox 7"/>
          <p:cNvSpPr txBox="1"/>
          <p:nvPr/>
        </p:nvSpPr>
        <p:spPr>
          <a:xfrm>
            <a:off x="533400" y="2375309"/>
            <a:ext cx="8763000" cy="923330"/>
          </a:xfrm>
          <a:prstGeom prst="rect">
            <a:avLst/>
          </a:prstGeom>
          <a:noFill/>
        </p:spPr>
        <p:txBody>
          <a:bodyPr wrap="square" rtlCol="0">
            <a:spAutoFit/>
          </a:bodyPr>
          <a:lstStyle/>
          <a:p>
            <a:r>
              <a:rPr lang="en-CA" b="1" dirty="0" smtClean="0"/>
              <a:t>3. “The Famous Five.” </a:t>
            </a:r>
            <a:r>
              <a:rPr lang="en-CA" b="1" i="1" dirty="0" smtClean="0"/>
              <a:t>Wikipedia</a:t>
            </a:r>
            <a:r>
              <a:rPr lang="en-CA" b="1" dirty="0" smtClean="0"/>
              <a:t>. </a:t>
            </a:r>
            <a:r>
              <a:rPr lang="en-CA" b="1" dirty="0" err="1"/>
              <a:t>N.p</a:t>
            </a:r>
            <a:r>
              <a:rPr lang="en-CA" b="1" dirty="0"/>
              <a:t>. </a:t>
            </a:r>
            <a:r>
              <a:rPr lang="en-CA" b="1" dirty="0" smtClean="0"/>
              <a:t>April 19, 2013. </a:t>
            </a:r>
            <a:r>
              <a:rPr lang="en-CA" b="1" dirty="0"/>
              <a:t>April 20, 2013 </a:t>
            </a:r>
          </a:p>
          <a:p>
            <a:endParaRPr lang="en-CA" b="1" dirty="0" smtClean="0"/>
          </a:p>
          <a:p>
            <a:endParaRPr lang="en-CA" b="1" dirty="0"/>
          </a:p>
        </p:txBody>
      </p:sp>
      <p:sp>
        <p:nvSpPr>
          <p:cNvPr id="9" name="TextBox 8"/>
          <p:cNvSpPr txBox="1"/>
          <p:nvPr/>
        </p:nvSpPr>
        <p:spPr>
          <a:xfrm>
            <a:off x="533400" y="2836974"/>
            <a:ext cx="7620000" cy="646331"/>
          </a:xfrm>
          <a:prstGeom prst="rect">
            <a:avLst/>
          </a:prstGeom>
          <a:noFill/>
        </p:spPr>
        <p:txBody>
          <a:bodyPr wrap="square" rtlCol="0">
            <a:spAutoFit/>
          </a:bodyPr>
          <a:lstStyle/>
          <a:p>
            <a:r>
              <a:rPr lang="en-CA" b="1" dirty="0" smtClean="0"/>
              <a:t>4. “Women’s Right to Vote in Canada.” </a:t>
            </a:r>
            <a:r>
              <a:rPr lang="en-CA" b="1" i="1" dirty="0" smtClean="0"/>
              <a:t>Parliament of Canada.</a:t>
            </a:r>
            <a:r>
              <a:rPr lang="en-CA" b="1" dirty="0" smtClean="0"/>
              <a:t> </a:t>
            </a:r>
            <a:r>
              <a:rPr lang="en-CA" b="1" dirty="0" err="1" smtClean="0"/>
              <a:t>N.p</a:t>
            </a:r>
            <a:r>
              <a:rPr lang="en-CA" b="1" dirty="0" smtClean="0"/>
              <a:t>. 	April 2, 2013. April 20, 2013</a:t>
            </a:r>
            <a:endParaRPr lang="en-CA" b="1" dirty="0"/>
          </a:p>
        </p:txBody>
      </p:sp>
      <p:sp>
        <p:nvSpPr>
          <p:cNvPr id="11" name="TextBox 10"/>
          <p:cNvSpPr txBox="1"/>
          <p:nvPr/>
        </p:nvSpPr>
        <p:spPr>
          <a:xfrm>
            <a:off x="533400" y="3483305"/>
            <a:ext cx="7772400" cy="646331"/>
          </a:xfrm>
          <a:prstGeom prst="rect">
            <a:avLst/>
          </a:prstGeom>
          <a:noFill/>
        </p:spPr>
        <p:txBody>
          <a:bodyPr wrap="square" rtlCol="0">
            <a:spAutoFit/>
          </a:bodyPr>
          <a:lstStyle/>
          <a:p>
            <a:r>
              <a:rPr lang="en-CA" b="1" dirty="0" smtClean="0"/>
              <a:t>5. “Women’s Suffrage.” </a:t>
            </a:r>
            <a:r>
              <a:rPr lang="en-CA" b="1" i="1" dirty="0" smtClean="0"/>
              <a:t>Wikipedia</a:t>
            </a:r>
            <a:r>
              <a:rPr lang="en-CA" b="1" dirty="0" smtClean="0"/>
              <a:t>. </a:t>
            </a:r>
            <a:r>
              <a:rPr lang="en-CA" b="1" dirty="0" err="1" smtClean="0"/>
              <a:t>N.p</a:t>
            </a:r>
            <a:r>
              <a:rPr lang="en-CA" b="1" dirty="0" smtClean="0"/>
              <a:t>. </a:t>
            </a:r>
            <a:r>
              <a:rPr lang="en-CA" b="1" dirty="0"/>
              <a:t>April </a:t>
            </a:r>
            <a:r>
              <a:rPr lang="en-CA" b="1" dirty="0" smtClean="0"/>
              <a:t>19, </a:t>
            </a:r>
            <a:r>
              <a:rPr lang="en-CA" b="1" dirty="0"/>
              <a:t>2013. April 20, 2013 </a:t>
            </a:r>
          </a:p>
          <a:p>
            <a:r>
              <a:rPr lang="en-CA" dirty="0" smtClean="0"/>
              <a:t> </a:t>
            </a:r>
            <a:endParaRPr lang="en-CA" dirty="0"/>
          </a:p>
        </p:txBody>
      </p:sp>
      <p:sp>
        <p:nvSpPr>
          <p:cNvPr id="12" name="TextBox 11"/>
          <p:cNvSpPr txBox="1"/>
          <p:nvPr/>
        </p:nvSpPr>
        <p:spPr>
          <a:xfrm>
            <a:off x="533400" y="3806471"/>
            <a:ext cx="8534400" cy="923330"/>
          </a:xfrm>
          <a:prstGeom prst="rect">
            <a:avLst/>
          </a:prstGeom>
          <a:noFill/>
        </p:spPr>
        <p:txBody>
          <a:bodyPr wrap="square" rtlCol="0">
            <a:spAutoFit/>
          </a:bodyPr>
          <a:lstStyle/>
          <a:p>
            <a:r>
              <a:rPr lang="en-CA" b="1" dirty="0" smtClean="0"/>
              <a:t>6. “Wartimes Election Act.”</a:t>
            </a:r>
            <a:r>
              <a:rPr lang="en-CA" b="1" dirty="0"/>
              <a:t> </a:t>
            </a:r>
            <a:r>
              <a:rPr lang="en-CA" b="1" i="1" dirty="0"/>
              <a:t>The Canadian Encyclopedia</a:t>
            </a:r>
            <a:r>
              <a:rPr lang="en-CA" b="1" dirty="0"/>
              <a:t>. </a:t>
            </a:r>
            <a:r>
              <a:rPr lang="en-CA" b="1" dirty="0" err="1"/>
              <a:t>N.p</a:t>
            </a:r>
            <a:r>
              <a:rPr lang="en-CA" b="1" dirty="0"/>
              <a:t>. </a:t>
            </a:r>
            <a:r>
              <a:rPr lang="en-CA" b="1" dirty="0" err="1"/>
              <a:t>N.d.</a:t>
            </a:r>
            <a:r>
              <a:rPr lang="en-CA" b="1" dirty="0"/>
              <a:t> April 20, </a:t>
            </a:r>
            <a:r>
              <a:rPr lang="en-CA" b="1" dirty="0" smtClean="0"/>
              <a:t>	2013 </a:t>
            </a:r>
            <a:endParaRPr lang="en-CA" b="1" dirty="0"/>
          </a:p>
          <a:p>
            <a:r>
              <a:rPr lang="en-CA" b="1" dirty="0" smtClean="0"/>
              <a:t>  </a:t>
            </a:r>
            <a:endParaRPr lang="en-CA"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268</TotalTime>
  <Words>1964</Words>
  <Application>Microsoft Office PowerPoint</Application>
  <PresentationFormat>On-screen Show (4:3)</PresentationFormat>
  <Paragraphs>149</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Conscription Crisis</vt:lpstr>
      <vt:lpstr>The Conscription Crisis</vt:lpstr>
      <vt:lpstr>Primary Source</vt:lpstr>
      <vt:lpstr>Historical Significance of the Conscription Crisis</vt:lpstr>
      <vt:lpstr>Sources</vt:lpstr>
      <vt:lpstr>PowerPoint Presentation</vt:lpstr>
      <vt:lpstr>Key Points</vt:lpstr>
      <vt:lpstr>Primary Resource</vt:lpstr>
      <vt:lpstr>Significance to Canadian History</vt:lpstr>
      <vt:lpstr>Sources</vt:lpstr>
      <vt:lpstr>PowerPoint Presentation</vt:lpstr>
      <vt:lpstr>Prohibition of Alcohol</vt:lpstr>
      <vt:lpstr>Primary Source</vt:lpstr>
      <vt:lpstr>Historical Significance </vt:lpstr>
      <vt:lpstr>Cited Sources</vt:lpstr>
      <vt:lpstr>PowerPoint Presentation</vt:lpstr>
      <vt:lpstr>Description</vt:lpstr>
      <vt:lpstr>Primary Source</vt:lpstr>
      <vt:lpstr>Historical Significance </vt:lpstr>
      <vt:lpstr>Sources</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Key Events</dc:title>
  <dc:creator>WRDSB</dc:creator>
  <cp:lastModifiedBy>WRDSB</cp:lastModifiedBy>
  <cp:revision>21</cp:revision>
  <dcterms:created xsi:type="dcterms:W3CDTF">2013-04-17T17:48:53Z</dcterms:created>
  <dcterms:modified xsi:type="dcterms:W3CDTF">2013-04-30T16:04:12Z</dcterms:modified>
</cp:coreProperties>
</file>