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61" r:id="rId2"/>
    <p:sldId id="262" r:id="rId3"/>
    <p:sldId id="263" r:id="rId4"/>
    <p:sldId id="264" r:id="rId5"/>
    <p:sldId id="265" r:id="rId6"/>
    <p:sldId id="256" r:id="rId7"/>
    <p:sldId id="257" r:id="rId8"/>
    <p:sldId id="258" r:id="rId9"/>
    <p:sldId id="259" r:id="rId10"/>
    <p:sldId id="260" r:id="rId11"/>
    <p:sldId id="266" r:id="rId12"/>
    <p:sldId id="267" r:id="rId13"/>
    <p:sldId id="268" r:id="rId14"/>
    <p:sldId id="269" r:id="rId15"/>
    <p:sldId id="270" r:id="rId16"/>
    <p:sldId id="276" r:id="rId17"/>
    <p:sldId id="277" r:id="rId18"/>
    <p:sldId id="278" r:id="rId19"/>
    <p:sldId id="279" r:id="rId20"/>
    <p:sldId id="280" r:id="rId21"/>
    <p:sldId id="271" r:id="rId22"/>
    <p:sldId id="272" r:id="rId23"/>
    <p:sldId id="273" r:id="rId24"/>
    <p:sldId id="274"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C9C7E0-69A2-4662-A7AE-D422E95D2180}" type="datetimeFigureOut">
              <a:rPr lang="en-CA" smtClean="0"/>
              <a:t>26/04/2013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003DA-4060-42D1-B0D4-907AE213F738}" type="slidenum">
              <a:rPr lang="en-CA" smtClean="0"/>
              <a:t>‹#›</a:t>
            </a:fld>
            <a:endParaRPr lang="en-CA"/>
          </a:p>
        </p:txBody>
      </p:sp>
    </p:spTree>
    <p:extLst>
      <p:ext uri="{BB962C8B-B14F-4D97-AF65-F5344CB8AC3E}">
        <p14:creationId xmlns:p14="http://schemas.microsoft.com/office/powerpoint/2010/main" val="1975924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771464-AC61-4159-9F59-832BF798C3F8}" type="slidenum">
              <a:rPr lang="en-CA" smtClean="0"/>
              <a:t>2</a:t>
            </a:fld>
            <a:endParaRPr lang="en-CA"/>
          </a:p>
        </p:txBody>
      </p:sp>
    </p:spTree>
    <p:extLst>
      <p:ext uri="{BB962C8B-B14F-4D97-AF65-F5344CB8AC3E}">
        <p14:creationId xmlns:p14="http://schemas.microsoft.com/office/powerpoint/2010/main" val="1968596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CAD3041-D7ED-4887-B811-266C01E7CD67}" type="datetimeFigureOut">
              <a:rPr lang="en-CA" smtClean="0"/>
              <a:t>26/04/2013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66AAC4-C9C4-4A45-BE31-B96DF6861EFA}" type="slidenum">
              <a:rPr lang="en-CA" smtClean="0"/>
              <a:t>‹#›</a:t>
            </a:fld>
            <a:endParaRPr lang="en-CA"/>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D3041-D7ED-4887-B811-266C01E7CD67}" type="datetimeFigureOut">
              <a:rPr lang="en-CA" smtClean="0"/>
              <a:t>26/04/2013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66AAC4-C9C4-4A45-BE31-B96DF6861EFA}"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D3041-D7ED-4887-B811-266C01E7CD67}" type="datetimeFigureOut">
              <a:rPr lang="en-CA" smtClean="0"/>
              <a:t>26/04/2013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66AAC4-C9C4-4A45-BE31-B96DF6861EFA}"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CAD3041-D7ED-4887-B811-266C01E7CD67}" type="datetimeFigureOut">
              <a:rPr lang="en-CA" smtClean="0"/>
              <a:t>26/04/2013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66AAC4-C9C4-4A45-BE31-B96DF6861EFA}" type="slidenum">
              <a:rPr lang="en-CA" smtClean="0"/>
              <a:t>‹#›</a:t>
            </a:fld>
            <a:endParaRPr lang="en-CA"/>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D3041-D7ED-4887-B811-266C01E7CD67}" type="datetimeFigureOut">
              <a:rPr lang="en-CA" smtClean="0"/>
              <a:t>26/04/2013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66AAC4-C9C4-4A45-BE31-B96DF6861EFA}"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CAD3041-D7ED-4887-B811-266C01E7CD67}" type="datetimeFigureOut">
              <a:rPr lang="en-CA" smtClean="0"/>
              <a:t>26/04/2013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D66AAC4-C9C4-4A45-BE31-B96DF6861EFA}"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CAD3041-D7ED-4887-B811-266C01E7CD67}" type="datetimeFigureOut">
              <a:rPr lang="en-CA" smtClean="0"/>
              <a:t>26/04/2013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D66AAC4-C9C4-4A45-BE31-B96DF6861EFA}"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AD3041-D7ED-4887-B811-266C01E7CD67}" type="datetimeFigureOut">
              <a:rPr lang="en-CA" smtClean="0"/>
              <a:t>26/04/2013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D66AAC4-C9C4-4A45-BE31-B96DF6861EFA}"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D3041-D7ED-4887-B811-266C01E7CD67}" type="datetimeFigureOut">
              <a:rPr lang="en-CA" smtClean="0"/>
              <a:t>26/04/2013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D66AAC4-C9C4-4A45-BE31-B96DF6861EFA}"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D3041-D7ED-4887-B811-266C01E7CD67}" type="datetimeFigureOut">
              <a:rPr lang="en-CA" smtClean="0"/>
              <a:t>26/04/2013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D66AAC4-C9C4-4A45-BE31-B96DF6861EFA}"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D3041-D7ED-4887-B811-266C01E7CD67}" type="datetimeFigureOut">
              <a:rPr lang="en-CA" smtClean="0"/>
              <a:t>26/04/2013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D66AAC4-C9C4-4A45-BE31-B96DF6861EFA}"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CAD3041-D7ED-4887-B811-266C01E7CD67}" type="datetimeFigureOut">
              <a:rPr lang="en-CA" smtClean="0"/>
              <a:t>26/04/2013</a:t>
            </a:fld>
            <a:endParaRPr lang="en-CA"/>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CA"/>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D66AAC4-C9C4-4A45-BE31-B96DF6861EFA}"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dirty="0"/>
              <a:t>Dr. Cluny </a:t>
            </a:r>
            <a:r>
              <a:rPr lang="en-CA" dirty="0" smtClean="0"/>
              <a:t>MacPherson refined the gas mask in 1915 during World War 1 in France. Why was this event so historically significant to Canada? What effect did this have on Canadians during this time?</a:t>
            </a:r>
            <a:endParaRPr lang="en-CA" dirty="0"/>
          </a:p>
        </p:txBody>
      </p:sp>
      <p:sp>
        <p:nvSpPr>
          <p:cNvPr id="2" name="Title 1"/>
          <p:cNvSpPr>
            <a:spLocks noGrp="1"/>
          </p:cNvSpPr>
          <p:nvPr>
            <p:ph type="ctrTitle"/>
          </p:nvPr>
        </p:nvSpPr>
        <p:spPr/>
        <p:txBody>
          <a:bodyPr/>
          <a:lstStyle/>
          <a:p>
            <a:r>
              <a:rPr lang="en-CA" dirty="0" smtClean="0"/>
              <a:t>Gas mask </a:t>
            </a:r>
            <a:endParaRPr lang="en-CA" dirty="0"/>
          </a:p>
        </p:txBody>
      </p:sp>
      <p:pic>
        <p:nvPicPr>
          <p:cNvPr id="1026" name="Picture 2" descr="http://f1.ehive.com/3021/1/be7q2p_lvr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77" y="188640"/>
            <a:ext cx="3096344" cy="23761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7077" y="2636911"/>
            <a:ext cx="3096344" cy="276999"/>
          </a:xfrm>
          <a:prstGeom prst="rect">
            <a:avLst/>
          </a:prstGeom>
          <a:noFill/>
        </p:spPr>
        <p:txBody>
          <a:bodyPr wrap="square" rtlCol="0">
            <a:spAutoFit/>
          </a:bodyPr>
          <a:lstStyle/>
          <a:p>
            <a:r>
              <a:rPr lang="en-CA" sz="1200" dirty="0" smtClean="0"/>
              <a:t>World War 1 Gas Mask</a:t>
            </a:r>
            <a:endParaRPr lang="en-CA" sz="1200" dirty="0"/>
          </a:p>
        </p:txBody>
      </p:sp>
      <p:pic>
        <p:nvPicPr>
          <p:cNvPr id="1028" name="Picture 4" descr="http://www.med.mun.ca/munmed/munmednews/4_2/images/macpherson_clun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88640"/>
            <a:ext cx="1524000" cy="2057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08304" y="2420888"/>
            <a:ext cx="1524000" cy="400110"/>
          </a:xfrm>
          <a:prstGeom prst="rect">
            <a:avLst/>
          </a:prstGeom>
          <a:noFill/>
        </p:spPr>
        <p:txBody>
          <a:bodyPr wrap="square" rtlCol="0">
            <a:spAutoFit/>
          </a:bodyPr>
          <a:lstStyle/>
          <a:p>
            <a:r>
              <a:rPr lang="en-CA" sz="1000" dirty="0" smtClean="0"/>
              <a:t>Dr. Cluny Macpherson  in 1902.</a:t>
            </a:r>
            <a:endParaRPr lang="en-CA" sz="1000" dirty="0"/>
          </a:p>
        </p:txBody>
      </p:sp>
    </p:spTree>
    <p:extLst>
      <p:ext uri="{BB962C8B-B14F-4D97-AF65-F5344CB8AC3E}">
        <p14:creationId xmlns:p14="http://schemas.microsoft.com/office/powerpoint/2010/main" val="2921570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3746376" cy="792088"/>
          </a:xfrm>
        </p:spPr>
        <p:txBody>
          <a:bodyPr/>
          <a:lstStyle/>
          <a:p>
            <a:pPr algn="ctr"/>
            <a:r>
              <a:rPr lang="en-CA" sz="5400" dirty="0" smtClean="0">
                <a:solidFill>
                  <a:srgbClr val="FFFF00"/>
                </a:solidFill>
              </a:rPr>
              <a:t>Sources</a:t>
            </a:r>
            <a:endParaRPr lang="en-CA" sz="5400" dirty="0">
              <a:solidFill>
                <a:srgbClr val="FFFF00"/>
              </a:solidFill>
            </a:endParaRPr>
          </a:p>
        </p:txBody>
      </p:sp>
      <p:sp>
        <p:nvSpPr>
          <p:cNvPr id="3" name="Content Placeholder 2"/>
          <p:cNvSpPr>
            <a:spLocks noGrp="1"/>
          </p:cNvSpPr>
          <p:nvPr>
            <p:ph sz="quarter" idx="13"/>
          </p:nvPr>
        </p:nvSpPr>
        <p:spPr>
          <a:xfrm>
            <a:off x="251520" y="836712"/>
            <a:ext cx="8640960" cy="5760640"/>
          </a:xfrm>
        </p:spPr>
        <p:txBody>
          <a:bodyPr>
            <a:normAutofit/>
          </a:bodyPr>
          <a:lstStyle/>
          <a:p>
            <a:r>
              <a:rPr lang="en-CA" sz="2400" dirty="0"/>
              <a:t>"The Discovery of Insulin". </a:t>
            </a:r>
            <a:r>
              <a:rPr lang="en-CA" sz="2400" i="1" dirty="0"/>
              <a:t>Nobelprize.org</a:t>
            </a:r>
            <a:r>
              <a:rPr lang="en-CA" sz="2400" dirty="0"/>
              <a:t>. 26 Apr 2013 </a:t>
            </a:r>
            <a:r>
              <a:rPr lang="en-CA" sz="2400" dirty="0" smtClean="0"/>
              <a:t>&lt;</a:t>
            </a:r>
            <a:r>
              <a:rPr lang="en-CA" sz="2400" dirty="0"/>
              <a:t>http://</a:t>
            </a:r>
            <a:r>
              <a:rPr lang="en-CA" sz="2400" dirty="0" smtClean="0"/>
              <a:t>www.nobelprize.org/educational/medicine/insulin/discovery-insulin.html&gt;</a:t>
            </a:r>
            <a:endParaRPr lang="en-CA" sz="2400" dirty="0"/>
          </a:p>
          <a:p>
            <a:pPr marL="0" indent="0">
              <a:buNone/>
            </a:pPr>
            <a:endParaRPr lang="en-CA" dirty="0" smtClean="0"/>
          </a:p>
          <a:p>
            <a:r>
              <a:rPr lang="en-CA" sz="2400" dirty="0" smtClean="0"/>
              <a:t>Marsh</a:t>
            </a:r>
            <a:r>
              <a:rPr lang="en-CA" sz="2400" dirty="0"/>
              <a:t>, </a:t>
            </a:r>
            <a:r>
              <a:rPr lang="en-CA" sz="2400" dirty="0" smtClean="0"/>
              <a:t>James</a:t>
            </a:r>
            <a:r>
              <a:rPr lang="en-CA" sz="2400" dirty="0"/>
              <a:t>.</a:t>
            </a:r>
            <a:r>
              <a:rPr lang="en-CA" sz="2400" dirty="0" smtClean="0"/>
              <a:t> </a:t>
            </a:r>
            <a:r>
              <a:rPr lang="en-CA" sz="2400" dirty="0"/>
              <a:t>"The Discovery of Insulin." </a:t>
            </a:r>
            <a:r>
              <a:rPr lang="en-CA" sz="2400" i="1" dirty="0"/>
              <a:t>The Canadian Encyclopedia</a:t>
            </a:r>
            <a:r>
              <a:rPr lang="en-CA" sz="2400" dirty="0" smtClean="0"/>
              <a:t>. </a:t>
            </a:r>
            <a:r>
              <a:rPr lang="en-CA" sz="2400" dirty="0"/>
              <a:t>Web. 26 Apr 2013. &lt;http://</a:t>
            </a:r>
            <a:r>
              <a:rPr lang="en-CA" sz="2400" dirty="0" smtClean="0"/>
              <a:t>www.thecanadianencyclopedia.com/featured/the-discovery-of-insulin&gt;.</a:t>
            </a:r>
            <a:endParaRPr lang="en-CA" dirty="0" smtClean="0"/>
          </a:p>
          <a:p>
            <a:pPr marL="0" indent="0">
              <a:buNone/>
            </a:pPr>
            <a:endParaRPr lang="en-CA" dirty="0" smtClean="0"/>
          </a:p>
          <a:p>
            <a:r>
              <a:rPr lang="en-CA" sz="2400" dirty="0" err="1" smtClean="0"/>
              <a:t>Zuger</a:t>
            </a:r>
            <a:r>
              <a:rPr lang="en-CA" sz="2400" dirty="0"/>
              <a:t>, Abigail. "Rediscovering the First Miracle Drug." </a:t>
            </a:r>
            <a:r>
              <a:rPr lang="en-CA" sz="2400" i="1" dirty="0"/>
              <a:t>Health</a:t>
            </a:r>
            <a:r>
              <a:rPr lang="en-CA" sz="2400" dirty="0"/>
              <a:t>. NY Times, 04 10 2010. Web. 26 Apr 2013. &lt;http://www.nytimes.com/2010/10/05/health/05insulin.html?_r=2&amp;hp=&amp;pagewanted=all&amp;&gt;.</a:t>
            </a:r>
          </a:p>
        </p:txBody>
      </p:sp>
    </p:spTree>
    <p:extLst>
      <p:ext uri="{BB962C8B-B14F-4D97-AF65-F5344CB8AC3E}">
        <p14:creationId xmlns:p14="http://schemas.microsoft.com/office/powerpoint/2010/main" val="655843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sz="1600" dirty="0">
                <a:solidFill>
                  <a:schemeClr val="tx1">
                    <a:lumMod val="95000"/>
                    <a:lumOff val="5000"/>
                  </a:schemeClr>
                </a:solidFill>
              </a:rPr>
              <a:t>Canadian inventor Arthur </a:t>
            </a:r>
            <a:r>
              <a:rPr lang="en-CA" sz="1600" dirty="0" err="1">
                <a:solidFill>
                  <a:schemeClr val="tx1">
                    <a:lumMod val="95000"/>
                    <a:lumOff val="5000"/>
                  </a:schemeClr>
                </a:solidFill>
              </a:rPr>
              <a:t>Sicard</a:t>
            </a:r>
            <a:r>
              <a:rPr lang="en-CA" sz="1600" dirty="0">
                <a:solidFill>
                  <a:schemeClr val="tx1">
                    <a:lumMod val="95000"/>
                    <a:lumOff val="5000"/>
                  </a:schemeClr>
                </a:solidFill>
              </a:rPr>
              <a:t>, invented the </a:t>
            </a:r>
            <a:r>
              <a:rPr lang="en-CA" sz="1600" b="1" u="sng" dirty="0">
                <a:solidFill>
                  <a:schemeClr val="tx1">
                    <a:lumMod val="95000"/>
                    <a:lumOff val="5000"/>
                  </a:schemeClr>
                </a:solidFill>
              </a:rPr>
              <a:t>Snow Blower</a:t>
            </a:r>
            <a:r>
              <a:rPr lang="en-CA" sz="1600" dirty="0">
                <a:solidFill>
                  <a:schemeClr val="tx1">
                    <a:lumMod val="95000"/>
                    <a:lumOff val="5000"/>
                  </a:schemeClr>
                </a:solidFill>
              </a:rPr>
              <a:t> in 1925. One of Canada's prime automotive inventions in the 20’s and 30’s. Why Was this event so historically significant to Canada? and what effect did this have on Canadians during this time? </a:t>
            </a:r>
            <a:endParaRPr lang="en-CA" sz="1600" dirty="0"/>
          </a:p>
          <a:p>
            <a:endParaRPr lang="en-CA" dirty="0"/>
          </a:p>
        </p:txBody>
      </p:sp>
      <p:sp>
        <p:nvSpPr>
          <p:cNvPr id="2" name="Title 1"/>
          <p:cNvSpPr>
            <a:spLocks noGrp="1"/>
          </p:cNvSpPr>
          <p:nvPr>
            <p:ph type="ctrTitle"/>
          </p:nvPr>
        </p:nvSpPr>
        <p:spPr/>
        <p:txBody>
          <a:bodyPr/>
          <a:lstStyle/>
          <a:p>
            <a:r>
              <a:rPr lang="en-CA" dirty="0"/>
              <a:t>Snow Blower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9348"/>
            <a:ext cx="1755686" cy="147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357" y="129188"/>
            <a:ext cx="1670787" cy="180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7544" y="1777352"/>
            <a:ext cx="2736304" cy="923330"/>
          </a:xfrm>
          <a:prstGeom prst="rect">
            <a:avLst/>
          </a:prstGeom>
          <a:noFill/>
        </p:spPr>
        <p:txBody>
          <a:bodyPr wrap="square" rtlCol="0">
            <a:spAutoFit/>
          </a:bodyPr>
          <a:lstStyle/>
          <a:p>
            <a:r>
              <a:rPr lang="en-CA" dirty="0" smtClean="0"/>
              <a:t>Snow blower you would commonly see in the 20s and 30s </a:t>
            </a:r>
            <a:endParaRPr lang="en-CA" dirty="0"/>
          </a:p>
        </p:txBody>
      </p:sp>
      <p:sp>
        <p:nvSpPr>
          <p:cNvPr id="7" name="TextBox 6"/>
          <p:cNvSpPr txBox="1"/>
          <p:nvPr/>
        </p:nvSpPr>
        <p:spPr>
          <a:xfrm>
            <a:off x="6444208" y="2054350"/>
            <a:ext cx="2386020" cy="646331"/>
          </a:xfrm>
          <a:prstGeom prst="rect">
            <a:avLst/>
          </a:prstGeom>
          <a:noFill/>
        </p:spPr>
        <p:txBody>
          <a:bodyPr wrap="square" rtlCol="0">
            <a:spAutoFit/>
          </a:bodyPr>
          <a:lstStyle/>
          <a:p>
            <a:r>
              <a:rPr lang="en-CA" dirty="0" smtClean="0"/>
              <a:t>Canadian Inventor Arthur </a:t>
            </a:r>
            <a:r>
              <a:rPr lang="en-CA" dirty="0" err="1" smtClean="0"/>
              <a:t>Sicard</a:t>
            </a:r>
            <a:r>
              <a:rPr lang="en-CA" dirty="0" smtClean="0"/>
              <a:t> in 1925</a:t>
            </a:r>
            <a:endParaRPr lang="en-CA" dirty="0"/>
          </a:p>
        </p:txBody>
      </p:sp>
      <p:sp>
        <p:nvSpPr>
          <p:cNvPr id="8" name="TextBox 7"/>
          <p:cNvSpPr txBox="1"/>
          <p:nvPr/>
        </p:nvSpPr>
        <p:spPr>
          <a:xfrm>
            <a:off x="7783657" y="6488668"/>
            <a:ext cx="1872208" cy="369332"/>
          </a:xfrm>
          <a:prstGeom prst="rect">
            <a:avLst/>
          </a:prstGeom>
          <a:noFill/>
        </p:spPr>
        <p:txBody>
          <a:bodyPr wrap="square" rtlCol="0">
            <a:spAutoFit/>
          </a:bodyPr>
          <a:lstStyle/>
          <a:p>
            <a:r>
              <a:rPr lang="en-CA" dirty="0" smtClean="0"/>
              <a:t>Liam Cormier</a:t>
            </a:r>
            <a:endParaRPr lang="en-CA" dirty="0"/>
          </a:p>
        </p:txBody>
      </p:sp>
    </p:spTree>
    <p:extLst>
      <p:ext uri="{BB962C8B-B14F-4D97-AF65-F5344CB8AC3E}">
        <p14:creationId xmlns:p14="http://schemas.microsoft.com/office/powerpoint/2010/main" val="582681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a:t>Descriptive Paragraph</a:t>
            </a:r>
          </a:p>
        </p:txBody>
      </p:sp>
      <p:sp>
        <p:nvSpPr>
          <p:cNvPr id="3" name="Content Placeholder 2"/>
          <p:cNvSpPr>
            <a:spLocks noGrp="1"/>
          </p:cNvSpPr>
          <p:nvPr>
            <p:ph sz="quarter" idx="13"/>
          </p:nvPr>
        </p:nvSpPr>
        <p:spPr/>
        <p:txBody>
          <a:bodyPr/>
          <a:lstStyle/>
          <a:p>
            <a:r>
              <a:rPr lang="en-CA" dirty="0"/>
              <a:t>Arthur </a:t>
            </a:r>
            <a:r>
              <a:rPr lang="en-CA" dirty="0" err="1" smtClean="0"/>
              <a:t>Sicard</a:t>
            </a:r>
            <a:r>
              <a:rPr lang="en-CA" dirty="0" smtClean="0"/>
              <a:t> </a:t>
            </a:r>
            <a:r>
              <a:rPr lang="en-CA" dirty="0"/>
              <a:t>was born in Saint-Leonard-De-Port-Marie in Quebec in </a:t>
            </a:r>
            <a:r>
              <a:rPr lang="en-CA" dirty="0" smtClean="0"/>
              <a:t>1876 and </a:t>
            </a:r>
            <a:r>
              <a:rPr lang="en-CA" dirty="0"/>
              <a:t>died on </a:t>
            </a:r>
            <a:r>
              <a:rPr lang="en-CA" dirty="0" smtClean="0"/>
              <a:t>September </a:t>
            </a:r>
            <a:r>
              <a:rPr lang="en-CA" dirty="0"/>
              <a:t>13 1946. During his time he worked a hard job for most of his life on a farm, he noticed how the tractors farmers would use used blades to get wheat or crops. He thought to himself what if I could invent something that could do that with snow and make life easier in the harsh winters of Quebec by removing the snow where its not needed. In the winter of 1925, he tested his newly invented snow blower called “</a:t>
            </a:r>
            <a:r>
              <a:rPr lang="en-CA" dirty="0" err="1"/>
              <a:t>Sicard</a:t>
            </a:r>
            <a:r>
              <a:rPr lang="en-CA" dirty="0"/>
              <a:t> Snow Remover Snow Blower” people in the city were amazed at this </a:t>
            </a:r>
            <a:r>
              <a:rPr lang="en-CA" dirty="0" smtClean="0"/>
              <a:t>invention roaming </a:t>
            </a:r>
            <a:r>
              <a:rPr lang="en-CA" dirty="0"/>
              <a:t>the streets of </a:t>
            </a:r>
            <a:r>
              <a:rPr lang="en-CA" dirty="0" smtClean="0"/>
              <a:t>Montreal </a:t>
            </a:r>
            <a:r>
              <a:rPr lang="en-CA" dirty="0"/>
              <a:t>and it created such a </a:t>
            </a:r>
            <a:r>
              <a:rPr lang="en-CA" dirty="0" smtClean="0"/>
              <a:t>positive </a:t>
            </a:r>
            <a:r>
              <a:rPr lang="en-CA" dirty="0"/>
              <a:t>impact in the city it made roads safer and less money would have to be used to get labour to clear out the roads of snow. People could now access certain needs in the town without have so much snow in the way. </a:t>
            </a:r>
            <a:r>
              <a:rPr lang="en-CA" dirty="0" smtClean="0"/>
              <a:t>The first snow blower was sold too </a:t>
            </a:r>
            <a:r>
              <a:rPr lang="en-CA" dirty="0"/>
              <a:t>the nearby town of Outremont in 1927</a:t>
            </a:r>
            <a:r>
              <a:rPr lang="en-CA" dirty="0" smtClean="0"/>
              <a:t>. </a:t>
            </a:r>
            <a:endParaRPr lang="en-CA" dirty="0"/>
          </a:p>
          <a:p>
            <a:endParaRPr lang="en-CA" dirty="0"/>
          </a:p>
        </p:txBody>
      </p:sp>
    </p:spTree>
    <p:extLst>
      <p:ext uri="{BB962C8B-B14F-4D97-AF65-F5344CB8AC3E}">
        <p14:creationId xmlns:p14="http://schemas.microsoft.com/office/powerpoint/2010/main" val="3188242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922840" cy="1138138"/>
          </a:xfrm>
        </p:spPr>
        <p:txBody>
          <a:bodyPr/>
          <a:lstStyle/>
          <a:p>
            <a:r>
              <a:rPr lang="en-CA" u="sng" dirty="0" smtClean="0"/>
              <a:t>Primary source</a:t>
            </a:r>
            <a:r>
              <a:rPr lang="en-CA" dirty="0" smtClean="0"/>
              <a:t> </a:t>
            </a:r>
            <a:endParaRPr lang="en-CA" dirty="0"/>
          </a:p>
        </p:txBody>
      </p:sp>
      <p:sp>
        <p:nvSpPr>
          <p:cNvPr id="3" name="Content Placeholder 2"/>
          <p:cNvSpPr>
            <a:spLocks noGrp="1"/>
          </p:cNvSpPr>
          <p:nvPr>
            <p:ph sz="quarter" idx="13"/>
          </p:nvPr>
        </p:nvSpPr>
        <p:spPr>
          <a:xfrm>
            <a:off x="5850310" y="1556792"/>
            <a:ext cx="2684090" cy="4248472"/>
          </a:xfrm>
        </p:spPr>
        <p:txBody>
          <a:bodyPr/>
          <a:lstStyle/>
          <a:p>
            <a:r>
              <a:rPr lang="en-CA" dirty="0"/>
              <a:t>Arthur </a:t>
            </a:r>
            <a:r>
              <a:rPr lang="en-CA" dirty="0" err="1"/>
              <a:t>Sicard</a:t>
            </a:r>
            <a:r>
              <a:rPr lang="en-CA" dirty="0"/>
              <a:t> first snow blower in 1925. People of Montreal were astonished to see the strange-looking </a:t>
            </a:r>
            <a:r>
              <a:rPr lang="en-CA" dirty="0" smtClean="0"/>
              <a:t>truck </a:t>
            </a:r>
            <a:r>
              <a:rPr lang="en-CA" dirty="0"/>
              <a:t>down the roadway. The road the truck had passed over was smooth and </a:t>
            </a:r>
            <a:r>
              <a:rPr lang="en-CA" dirty="0" smtClean="0"/>
              <a:t>clear and created a safe way for people in Montreal to navigate. </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24" y="1700808"/>
            <a:ext cx="523875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152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u="sng" dirty="0" smtClean="0"/>
              <a:t>Historical significance</a:t>
            </a:r>
            <a:r>
              <a:rPr lang="en-CA" dirty="0" smtClean="0"/>
              <a:t> </a:t>
            </a:r>
            <a:endParaRPr lang="en-CA" dirty="0"/>
          </a:p>
        </p:txBody>
      </p:sp>
      <p:sp>
        <p:nvSpPr>
          <p:cNvPr id="3" name="Content Placeholder 2"/>
          <p:cNvSpPr>
            <a:spLocks noGrp="1"/>
          </p:cNvSpPr>
          <p:nvPr>
            <p:ph sz="quarter" idx="13"/>
          </p:nvPr>
        </p:nvSpPr>
        <p:spPr/>
        <p:txBody>
          <a:bodyPr>
            <a:normAutofit lnSpcReduction="10000"/>
          </a:bodyPr>
          <a:lstStyle/>
          <a:p>
            <a:r>
              <a:rPr lang="en-CA" dirty="0" smtClean="0"/>
              <a:t>Arthur </a:t>
            </a:r>
            <a:r>
              <a:rPr lang="en-CA" dirty="0" err="1" smtClean="0"/>
              <a:t>Sicard</a:t>
            </a:r>
            <a:r>
              <a:rPr lang="en-CA" dirty="0" smtClean="0"/>
              <a:t> created one of Canada’s famous inventions of the 20s and his invention is still used to this day. Not only did this effect our country but it effect lots off other countries globally who share the same problem as Canada does during the harsh winters. </a:t>
            </a:r>
          </a:p>
          <a:p>
            <a:r>
              <a:rPr lang="en-CA" dirty="0" smtClean="0"/>
              <a:t>People in Canada in other countries could now get to places easier by cars.</a:t>
            </a:r>
          </a:p>
          <a:p>
            <a:r>
              <a:rPr lang="en-CA" dirty="0" smtClean="0"/>
              <a:t>People globally could now access necessities for survival in the winter.</a:t>
            </a:r>
          </a:p>
          <a:p>
            <a:r>
              <a:rPr lang="en-CA" dirty="0" smtClean="0"/>
              <a:t>Canada would save a lot of money on using the snow blower instead of paying for labour to clear the streets. </a:t>
            </a:r>
          </a:p>
          <a:p>
            <a:r>
              <a:rPr lang="en-CA" dirty="0" smtClean="0"/>
              <a:t>Canada influenced America and started manufacturing Snow blowers for the U.S. </a:t>
            </a:r>
          </a:p>
          <a:p>
            <a:r>
              <a:rPr lang="en-CA" dirty="0" smtClean="0"/>
              <a:t>Ranking 1: Even if it did affect history globally this event was not one of Canada’s greatest but it has a positive impact in history</a:t>
            </a:r>
            <a:r>
              <a:rPr lang="en-CA" dirty="0"/>
              <a:t> </a:t>
            </a:r>
            <a:r>
              <a:rPr lang="en-CA" dirty="0" smtClean="0"/>
              <a:t>by making the removal of snow easier and faster for many </a:t>
            </a:r>
            <a:r>
              <a:rPr lang="en-CA" dirty="0" err="1" smtClean="0"/>
              <a:t>many</a:t>
            </a:r>
            <a:r>
              <a:rPr lang="en-CA" dirty="0" smtClean="0"/>
              <a:t> people. Without it, during the winter season people may not have been able to leave their residences and be trapped inside, leading to other things like starvation if they could not exit to get supplies.</a:t>
            </a:r>
          </a:p>
          <a:p>
            <a:endParaRPr lang="en-CA"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88641"/>
            <a:ext cx="1632181"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823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r>
            <a:br>
              <a:rPr lang="en-CA" dirty="0" smtClean="0"/>
            </a:br>
            <a:r>
              <a:rPr lang="en-CA" dirty="0" smtClean="0"/>
              <a:t/>
            </a:r>
            <a:br>
              <a:rPr lang="en-CA" dirty="0" smtClean="0"/>
            </a:br>
            <a:r>
              <a:rPr lang="en-CA" u="sng" dirty="0" smtClean="0"/>
              <a:t>sources</a:t>
            </a:r>
            <a:r>
              <a:rPr lang="en-CA" dirty="0" smtClean="0"/>
              <a:t> </a:t>
            </a:r>
            <a:endParaRPr lang="en-CA" dirty="0"/>
          </a:p>
        </p:txBody>
      </p:sp>
      <p:sp>
        <p:nvSpPr>
          <p:cNvPr id="3" name="Content Placeholder 2"/>
          <p:cNvSpPr>
            <a:spLocks noGrp="1"/>
          </p:cNvSpPr>
          <p:nvPr>
            <p:ph sz="quarter" idx="13"/>
          </p:nvPr>
        </p:nvSpPr>
        <p:spPr/>
        <p:txBody>
          <a:bodyPr>
            <a:normAutofit/>
          </a:bodyPr>
          <a:lstStyle/>
          <a:p>
            <a:pPr marL="0" indent="0">
              <a:buNone/>
            </a:pPr>
            <a:r>
              <a:rPr lang="en-CA" sz="1800" dirty="0"/>
              <a:t>Cox, Jennifer. "Top 10 Canadian Inventions." </a:t>
            </a:r>
            <a:r>
              <a:rPr lang="en-CA" sz="1800" i="1" dirty="0" err="1"/>
              <a:t>CraveOnline</a:t>
            </a:r>
            <a:r>
              <a:rPr lang="en-CA" sz="1800" dirty="0"/>
              <a:t>. </a:t>
            </a:r>
            <a:r>
              <a:rPr lang="en-CA" sz="1800" dirty="0" err="1"/>
              <a:t>N.p</a:t>
            </a:r>
            <a:r>
              <a:rPr lang="en-CA" sz="1800" dirty="0"/>
              <a:t>., 18 October 2011. Web. 26 Apr 2013. </a:t>
            </a:r>
            <a:endParaRPr lang="en-CA" sz="1800" dirty="0" smtClean="0"/>
          </a:p>
          <a:p>
            <a:pPr marL="0" indent="0">
              <a:buNone/>
            </a:pPr>
            <a:r>
              <a:rPr lang="en-CA" sz="1800" dirty="0"/>
              <a:t>"Arthur </a:t>
            </a:r>
            <a:r>
              <a:rPr lang="en-CA" sz="1800" dirty="0" err="1"/>
              <a:t>Sicard</a:t>
            </a:r>
            <a:r>
              <a:rPr lang="en-CA" sz="1800" dirty="0"/>
              <a:t> – Inventor of the Snow Blower." </a:t>
            </a:r>
            <a:r>
              <a:rPr lang="en-CA" sz="1800" dirty="0" err="1"/>
              <a:t>edublogs</a:t>
            </a:r>
            <a:r>
              <a:rPr lang="en-CA" sz="1800" dirty="0"/>
              <a:t>. </a:t>
            </a:r>
            <a:r>
              <a:rPr lang="en-CA" sz="1800" dirty="0" err="1"/>
              <a:t>N.p</a:t>
            </a:r>
            <a:r>
              <a:rPr lang="en-CA" sz="1800" dirty="0"/>
              <a:t>., 31 may 2012. Web. 26 Apr 2013. &lt;http://abobo.edublogs.org/2012/05/31/arthur-sicard-inventor-of-the-snow-blower/&gt;. </a:t>
            </a:r>
          </a:p>
          <a:p>
            <a:pPr marL="0" indent="0">
              <a:buNone/>
            </a:pPr>
            <a:r>
              <a:rPr lang="en-CA" sz="1800" dirty="0"/>
              <a:t>"</a:t>
            </a:r>
            <a:r>
              <a:rPr lang="en-CA" sz="1800" dirty="0" err="1"/>
              <a:t>Snowblower</a:t>
            </a:r>
            <a:r>
              <a:rPr lang="en-CA" sz="1800" dirty="0"/>
              <a:t> ." </a:t>
            </a:r>
            <a:r>
              <a:rPr lang="en-CA" sz="1800" dirty="0" err="1"/>
              <a:t>Flagro</a:t>
            </a:r>
            <a:r>
              <a:rPr lang="en-CA" sz="1800" dirty="0"/>
              <a:t>. </a:t>
            </a:r>
            <a:r>
              <a:rPr lang="en-CA" sz="1800" dirty="0" err="1"/>
              <a:t>Tron-Halvard</a:t>
            </a:r>
            <a:r>
              <a:rPr lang="en-CA" sz="1800" dirty="0"/>
              <a:t> </a:t>
            </a:r>
            <a:r>
              <a:rPr lang="en-CA" sz="1800" dirty="0" err="1"/>
              <a:t>Fladby</a:t>
            </a:r>
            <a:r>
              <a:rPr lang="en-CA" sz="1800" dirty="0"/>
              <a:t>, 3 Sep 2006. Web. 26 Apr 2013. &lt;http://flagro.fladby.com/en/snowblower</a:t>
            </a:r>
            <a:r>
              <a:rPr lang="en-CA" sz="1800" dirty="0" smtClean="0"/>
              <a:t>&gt;.</a:t>
            </a:r>
          </a:p>
          <a:p>
            <a:pPr marL="0" indent="0">
              <a:buNone/>
            </a:pPr>
            <a:r>
              <a:rPr lang="en-CA" sz="1800" dirty="0" err="1"/>
              <a:t>Bellis</a:t>
            </a:r>
            <a:r>
              <a:rPr lang="en-CA" sz="1800" dirty="0"/>
              <a:t>, Mary. "Who Invented the </a:t>
            </a:r>
            <a:r>
              <a:rPr lang="en-CA" sz="1800" dirty="0" err="1"/>
              <a:t>Snowblower</a:t>
            </a:r>
            <a:r>
              <a:rPr lang="en-CA" sz="1800" dirty="0"/>
              <a:t>?." About.com. ©2013 About.com. Web. 26 Apr 2013. &lt;http://inventors.about.com/od/sstartinventors/a/snowblower.htm&gt;. </a:t>
            </a:r>
          </a:p>
          <a:p>
            <a:pPr marL="0" indent="0">
              <a:buNone/>
            </a:pPr>
            <a:endParaRPr lang="en-CA" sz="1800" dirty="0"/>
          </a:p>
          <a:p>
            <a:pPr marL="0" indent="0">
              <a:buNone/>
            </a:pPr>
            <a:endParaRPr lang="en-CA" sz="1400" dirty="0"/>
          </a:p>
        </p:txBody>
      </p:sp>
    </p:spTree>
    <p:extLst>
      <p:ext uri="{BB962C8B-B14F-4D97-AF65-F5344CB8AC3E}">
        <p14:creationId xmlns:p14="http://schemas.microsoft.com/office/powerpoint/2010/main" val="2656964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3933056"/>
            <a:ext cx="6400800" cy="1752600"/>
          </a:xfrm>
        </p:spPr>
        <p:txBody>
          <a:bodyPr>
            <a:normAutofit fontScale="92500" lnSpcReduction="20000"/>
          </a:bodyPr>
          <a:lstStyle/>
          <a:p>
            <a:r>
              <a:rPr lang="en-CA" sz="2400" dirty="0" smtClean="0"/>
              <a:t>Invention of the Variable-Pitch Propeller </a:t>
            </a:r>
          </a:p>
          <a:p>
            <a:r>
              <a:rPr lang="en-CA" sz="2000" dirty="0" smtClean="0"/>
              <a:t>The variable-pitch propeller invented by Wallace Rupert Turnbull in 1927 was a significant contribution to the evolution of the airplane. </a:t>
            </a:r>
          </a:p>
          <a:p>
            <a:endParaRPr lang="en-CA" dirty="0" smtClean="0"/>
          </a:p>
          <a:p>
            <a:r>
              <a:rPr lang="en-CA" dirty="0" smtClean="0"/>
              <a:t>Nick </a:t>
            </a:r>
            <a:r>
              <a:rPr lang="en-CA" dirty="0" err="1" smtClean="0"/>
              <a:t>Ciulei</a:t>
            </a:r>
            <a:endParaRPr lang="en-CA" dirty="0" smtClean="0"/>
          </a:p>
          <a:p>
            <a:endParaRPr lang="en-CA" dirty="0"/>
          </a:p>
        </p:txBody>
      </p:sp>
      <p:sp>
        <p:nvSpPr>
          <p:cNvPr id="2" name="Title 1"/>
          <p:cNvSpPr>
            <a:spLocks noGrp="1"/>
          </p:cNvSpPr>
          <p:nvPr>
            <p:ph type="ctrTitle"/>
          </p:nvPr>
        </p:nvSpPr>
        <p:spPr>
          <a:xfrm>
            <a:off x="611560" y="1844824"/>
            <a:ext cx="7772400" cy="1470025"/>
          </a:xfrm>
        </p:spPr>
        <p:txBody>
          <a:bodyPr/>
          <a:lstStyle/>
          <a:p>
            <a:r>
              <a:rPr lang="en-CA" dirty="0" smtClean="0"/>
              <a:t>Inventors: New Inventions and Technology </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2664296"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7524" y="229658"/>
            <a:ext cx="2880320" cy="169277"/>
          </a:xfrm>
          <a:prstGeom prst="rect">
            <a:avLst/>
          </a:prstGeom>
          <a:noFill/>
        </p:spPr>
        <p:txBody>
          <a:bodyPr wrap="square" rtlCol="0">
            <a:spAutoFit/>
          </a:bodyPr>
          <a:lstStyle/>
          <a:p>
            <a:r>
              <a:rPr lang="en-CA" sz="500" dirty="0" smtClean="0"/>
              <a:t>http://i18.photobucket.com/albums/b142/apollyonsun/Luftwaffe%20Reviews/Junkers_Variable_Pitch_PropellerBsm.jpg</a:t>
            </a:r>
            <a:endParaRPr lang="en-CA" sz="5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4664"/>
            <a:ext cx="209906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08104" y="237715"/>
            <a:ext cx="2664296" cy="169277"/>
          </a:xfrm>
          <a:prstGeom prst="rect">
            <a:avLst/>
          </a:prstGeom>
          <a:noFill/>
        </p:spPr>
        <p:txBody>
          <a:bodyPr wrap="square" rtlCol="0">
            <a:spAutoFit/>
          </a:bodyPr>
          <a:lstStyle/>
          <a:p>
            <a:r>
              <a:rPr lang="en-CA" sz="500" dirty="0"/>
              <a:t>http://www.collectionscanada.gc.ca/eppp-archive/100/200/301/ic/can_digital_collections/aviation/mp088.jpg</a:t>
            </a:r>
          </a:p>
        </p:txBody>
      </p:sp>
    </p:spTree>
    <p:extLst>
      <p:ext uri="{BB962C8B-B14F-4D97-AF65-F5344CB8AC3E}">
        <p14:creationId xmlns:p14="http://schemas.microsoft.com/office/powerpoint/2010/main" val="385860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924800" cy="580926"/>
          </a:xfrm>
        </p:spPr>
        <p:txBody>
          <a:bodyPr/>
          <a:lstStyle/>
          <a:p>
            <a:r>
              <a:rPr lang="en-CA" dirty="0" smtClean="0"/>
              <a:t>Descriptive Points</a:t>
            </a:r>
            <a:endParaRPr lang="en-CA" dirty="0"/>
          </a:p>
        </p:txBody>
      </p:sp>
      <p:sp>
        <p:nvSpPr>
          <p:cNvPr id="3" name="Content Placeholder 2"/>
          <p:cNvSpPr>
            <a:spLocks noGrp="1"/>
          </p:cNvSpPr>
          <p:nvPr>
            <p:ph sz="quarter" idx="13"/>
          </p:nvPr>
        </p:nvSpPr>
        <p:spPr>
          <a:xfrm>
            <a:off x="467544" y="764704"/>
            <a:ext cx="8229600" cy="5472608"/>
          </a:xfrm>
        </p:spPr>
        <p:txBody>
          <a:bodyPr>
            <a:normAutofit lnSpcReduction="10000"/>
          </a:bodyPr>
          <a:lstStyle/>
          <a:p>
            <a:r>
              <a:rPr lang="en-CA" sz="1600" dirty="0" smtClean="0"/>
              <a:t>The variable-pitch propeller was invented by Wallace Rupert Turnbull, a Canadian aeronautical engineer.</a:t>
            </a:r>
          </a:p>
          <a:p>
            <a:r>
              <a:rPr lang="en-CA" sz="1600" dirty="0" smtClean="0"/>
              <a:t>The mechanism was designed to be capable of adjusting the angle at which the propeller blades cut through the air.</a:t>
            </a:r>
          </a:p>
          <a:p>
            <a:r>
              <a:rPr lang="en-CA" sz="1600" dirty="0" smtClean="0"/>
              <a:t>This adjusting was essential for safe, efficient flying at different speeds (similar to how a car requires a gear box).</a:t>
            </a:r>
          </a:p>
          <a:p>
            <a:r>
              <a:rPr lang="en-CA" sz="1600" dirty="0" smtClean="0"/>
              <a:t>In 1909, Turnbull won a medal from the Royal Aeronautical Society for his research. </a:t>
            </a:r>
          </a:p>
          <a:p>
            <a:r>
              <a:rPr lang="en-CA" sz="1600" dirty="0" smtClean="0"/>
              <a:t>His most significant invention (adjustable propeller) was tested in flight in June 1927 which was a success.</a:t>
            </a:r>
          </a:p>
          <a:p>
            <a:r>
              <a:rPr lang="en-CA" sz="1600" dirty="0" smtClean="0"/>
              <a:t>Turnbull later licensed his invention for manufacture which made it possible for all countries to use it and make changes.</a:t>
            </a:r>
          </a:p>
          <a:p>
            <a:r>
              <a:rPr lang="en-CA" sz="1600" dirty="0" smtClean="0"/>
              <a:t>Wallace Turnbull was born in Saint John, New Brunswick.</a:t>
            </a:r>
          </a:p>
          <a:p>
            <a:r>
              <a:rPr lang="en-CA" sz="1600" dirty="0" smtClean="0"/>
              <a:t>His studies led him to Germany for a short while to study science.</a:t>
            </a:r>
          </a:p>
          <a:p>
            <a:r>
              <a:rPr lang="en-CA" sz="1600" dirty="0" smtClean="0"/>
              <a:t>After an expensive education, Turnbull worked at the Edison Lamp Works in New Jersey for 6 years.</a:t>
            </a:r>
          </a:p>
          <a:p>
            <a:r>
              <a:rPr lang="en-CA" sz="1600" dirty="0" smtClean="0"/>
              <a:t>Wallace Turnbull’s invention improved the Canadian identity even more after our respect-earning presence in WWI because it was appreciated by so many countries as they used it to maximize  their airplanes’ efficiency.   </a:t>
            </a:r>
          </a:p>
          <a:p>
            <a:pPr marL="0" indent="0">
              <a:buNone/>
            </a:pPr>
            <a:endParaRPr lang="en-CA" sz="2000" dirty="0" smtClean="0"/>
          </a:p>
        </p:txBody>
      </p:sp>
    </p:spTree>
    <p:extLst>
      <p:ext uri="{BB962C8B-B14F-4D97-AF65-F5344CB8AC3E}">
        <p14:creationId xmlns:p14="http://schemas.microsoft.com/office/powerpoint/2010/main" val="2985674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Primary Source</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4680520" cy="3865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2784" y="5448818"/>
            <a:ext cx="2088232" cy="215444"/>
          </a:xfrm>
          <a:prstGeom prst="rect">
            <a:avLst/>
          </a:prstGeom>
          <a:noFill/>
        </p:spPr>
        <p:txBody>
          <a:bodyPr wrap="square" rtlCol="0">
            <a:spAutoFit/>
          </a:bodyPr>
          <a:lstStyle/>
          <a:p>
            <a:r>
              <a:rPr lang="en-CA" sz="800" dirty="0"/>
              <a:t>http://www.aviation.technomuses.ca/postcards/3/</a:t>
            </a:r>
          </a:p>
        </p:txBody>
      </p:sp>
      <p:sp>
        <p:nvSpPr>
          <p:cNvPr id="6" name="TextBox 5"/>
          <p:cNvSpPr txBox="1"/>
          <p:nvPr/>
        </p:nvSpPr>
        <p:spPr>
          <a:xfrm>
            <a:off x="5471512" y="1052736"/>
            <a:ext cx="3384376" cy="5078313"/>
          </a:xfrm>
          <a:prstGeom prst="rect">
            <a:avLst/>
          </a:prstGeom>
          <a:noFill/>
        </p:spPr>
        <p:txBody>
          <a:bodyPr wrap="square" rtlCol="0">
            <a:spAutoFit/>
          </a:bodyPr>
          <a:lstStyle/>
          <a:p>
            <a:pPr marL="285750" indent="-285750">
              <a:buFont typeface="Arial" pitchFamily="34" charset="0"/>
              <a:buChar char="•"/>
            </a:pPr>
            <a:r>
              <a:rPr lang="en-CA" dirty="0" smtClean="0"/>
              <a:t>This is a photo of Wallace Turnbull beside a plane equipped with his adjustable propeller. </a:t>
            </a:r>
          </a:p>
          <a:p>
            <a:pPr marL="285750" indent="-285750">
              <a:buFont typeface="Arial" pitchFamily="34" charset="0"/>
              <a:buChar char="•"/>
            </a:pPr>
            <a:r>
              <a:rPr lang="en-CA" dirty="0" smtClean="0"/>
              <a:t>The primary source is one of the few photos taken of Wallace Turnbull and his invention which is why it is in the Canada Aviation and Space Museum.</a:t>
            </a:r>
          </a:p>
          <a:p>
            <a:pPr marL="285750" indent="-285750">
              <a:buFont typeface="Arial" pitchFamily="34" charset="0"/>
              <a:buChar char="•"/>
            </a:pPr>
            <a:r>
              <a:rPr lang="en-CA" dirty="0" smtClean="0"/>
              <a:t>1927, when the propeller was tested successful in flight was likely around the same time period that the photograph was taken.</a:t>
            </a:r>
          </a:p>
          <a:p>
            <a:pPr marL="285750" indent="-285750">
              <a:buFont typeface="Arial" pitchFamily="34" charset="0"/>
              <a:buChar char="•"/>
            </a:pPr>
            <a:r>
              <a:rPr lang="en-CA" dirty="0" smtClean="0"/>
              <a:t>In this time period, photographs were rarely taken which makes this photo significant to remembering Canadian inventions in the early 20</a:t>
            </a:r>
            <a:r>
              <a:rPr lang="en-CA" baseline="30000" dirty="0" smtClean="0"/>
              <a:t>th</a:t>
            </a:r>
            <a:r>
              <a:rPr lang="en-CA" dirty="0" smtClean="0"/>
              <a:t> century. </a:t>
            </a:r>
          </a:p>
          <a:p>
            <a:pPr marL="285750" indent="-285750">
              <a:buFont typeface="Arial" pitchFamily="34" charset="0"/>
              <a:buChar char="•"/>
            </a:pPr>
            <a:endParaRPr lang="en-CA" dirty="0"/>
          </a:p>
        </p:txBody>
      </p:sp>
    </p:spTree>
    <p:extLst>
      <p:ext uri="{BB962C8B-B14F-4D97-AF65-F5344CB8AC3E}">
        <p14:creationId xmlns:p14="http://schemas.microsoft.com/office/powerpoint/2010/main" val="665224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Historical significance </a:t>
            </a:r>
            <a:endParaRPr lang="en-CA" dirty="0"/>
          </a:p>
        </p:txBody>
      </p:sp>
      <p:sp>
        <p:nvSpPr>
          <p:cNvPr id="3" name="Content Placeholder 2"/>
          <p:cNvSpPr>
            <a:spLocks noGrp="1"/>
          </p:cNvSpPr>
          <p:nvPr>
            <p:ph sz="quarter" idx="13"/>
          </p:nvPr>
        </p:nvSpPr>
        <p:spPr/>
        <p:txBody>
          <a:bodyPr>
            <a:normAutofit/>
          </a:bodyPr>
          <a:lstStyle/>
          <a:p>
            <a:r>
              <a:rPr lang="en-CA" sz="1600" dirty="0" smtClean="0"/>
              <a:t>The invention of the variable-pitch propeller is rated a +1 in historical significance.</a:t>
            </a:r>
          </a:p>
          <a:p>
            <a:r>
              <a:rPr lang="en-CA" sz="1600" dirty="0" smtClean="0"/>
              <a:t>Although the efficient flying mechanism was not used until after the first World War, its basic idea was the backbone to the improved air warfare of WW II.</a:t>
            </a:r>
          </a:p>
          <a:p>
            <a:r>
              <a:rPr lang="en-CA" sz="1600" dirty="0" smtClean="0"/>
              <a:t>This invention is historically significant because it was a breakthrough in propeller technology.  </a:t>
            </a:r>
          </a:p>
          <a:p>
            <a:r>
              <a:rPr lang="en-CA" sz="1600" dirty="0" smtClean="0"/>
              <a:t>Countries such as Russia and the United States (F.W. Caldwell) were working on controllable propellers at the same time as Turnbull.  But Turnbull was the first to successfully use an electronic motor to adjust the propeller blades mid-flight. </a:t>
            </a:r>
          </a:p>
          <a:p>
            <a:r>
              <a:rPr lang="en-CA" sz="1600" dirty="0" smtClean="0"/>
              <a:t>This accomplishment added to Canada’s improving identity because we were first making significant contributions through our army’s abilities, but this is an example of a technological contribution from Canada that was recognized worldwide.  </a:t>
            </a:r>
          </a:p>
          <a:p>
            <a:r>
              <a:rPr lang="en-CA" sz="1600" dirty="0" smtClean="0"/>
              <a:t>After being successful in flight, Russia, USA and Germany began using this design to make improvements for their own aircraft benefits.  </a:t>
            </a:r>
          </a:p>
        </p:txBody>
      </p:sp>
    </p:spTree>
    <p:extLst>
      <p:ext uri="{BB962C8B-B14F-4D97-AF65-F5344CB8AC3E}">
        <p14:creationId xmlns:p14="http://schemas.microsoft.com/office/powerpoint/2010/main" val="3913154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Descriptive paragraph </a:t>
            </a:r>
            <a:endParaRPr lang="en-CA" dirty="0"/>
          </a:p>
        </p:txBody>
      </p:sp>
      <p:sp>
        <p:nvSpPr>
          <p:cNvPr id="3" name="Content Placeholder 2"/>
          <p:cNvSpPr>
            <a:spLocks noGrp="1"/>
          </p:cNvSpPr>
          <p:nvPr>
            <p:ph sz="quarter" idx="13"/>
          </p:nvPr>
        </p:nvSpPr>
        <p:spPr/>
        <p:txBody>
          <a:bodyPr/>
          <a:lstStyle/>
          <a:p>
            <a:r>
              <a:rPr lang="en-CA" dirty="0" smtClean="0"/>
              <a:t>Allied troops realized they needed some sort of protection against gas, after the Germans used a Chlorine gas attack at The Battle of Ypres, 1915.</a:t>
            </a:r>
          </a:p>
          <a:p>
            <a:r>
              <a:rPr lang="en-CA" dirty="0" smtClean="0"/>
              <a:t>Only protection at this point was a handkerchief or fabric soaked in urine, over the mouth/nose.</a:t>
            </a:r>
          </a:p>
          <a:p>
            <a:r>
              <a:rPr lang="en-CA" dirty="0" smtClean="0"/>
              <a:t>Cluny invented the world’s first gas mask by taking a German helmet, attaching a cloth hood with a tube for breathing and eye holes. He then soaked this in different chemicals that would absorb Chlorine gas.</a:t>
            </a:r>
          </a:p>
          <a:p>
            <a:r>
              <a:rPr lang="en-CA" dirty="0" smtClean="0"/>
              <a:t>It was called the MacPherson Respirator, and was the first ever gas mask used by the British army.</a:t>
            </a:r>
          </a:p>
          <a:p>
            <a:r>
              <a:rPr lang="en-CA" dirty="0" smtClean="0"/>
              <a:t>Gas masks are worn today by millions of soldiers, and have saved countless lives, as well as protecting soldiers from eye and respiratory injury. </a:t>
            </a:r>
            <a:endParaRPr lang="en-CA" dirty="0"/>
          </a:p>
          <a:p>
            <a:r>
              <a:rPr lang="en-CA" dirty="0" smtClean="0"/>
              <a:t>Widely considered the most important invention in World War 1 </a:t>
            </a:r>
          </a:p>
        </p:txBody>
      </p:sp>
    </p:spTree>
    <p:extLst>
      <p:ext uri="{BB962C8B-B14F-4D97-AF65-F5344CB8AC3E}">
        <p14:creationId xmlns:p14="http://schemas.microsoft.com/office/powerpoint/2010/main" val="970603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3" name="Content Placeholder 2"/>
          <p:cNvSpPr>
            <a:spLocks noGrp="1"/>
          </p:cNvSpPr>
          <p:nvPr>
            <p:ph sz="quarter" idx="13"/>
          </p:nvPr>
        </p:nvSpPr>
        <p:spPr/>
        <p:txBody>
          <a:bodyPr>
            <a:normAutofit/>
          </a:bodyPr>
          <a:lstStyle/>
          <a:p>
            <a:r>
              <a:rPr lang="en-CA" sz="2800" dirty="0"/>
              <a:t>“Development of Aviation Technology.”  Century of Flight.  </a:t>
            </a:r>
            <a:r>
              <a:rPr lang="en-CA" sz="2800" dirty="0" err="1"/>
              <a:t>N.p</a:t>
            </a:r>
            <a:r>
              <a:rPr lang="en-CA" sz="2800" dirty="0"/>
              <a:t>, </a:t>
            </a:r>
            <a:r>
              <a:rPr lang="en-CA" sz="2800" dirty="0" err="1"/>
              <a:t>n.d.</a:t>
            </a:r>
            <a:r>
              <a:rPr lang="en-CA" sz="2800" dirty="0"/>
              <a:t>  Web.  April 24.</a:t>
            </a:r>
          </a:p>
          <a:p>
            <a:endParaRPr lang="en-CA" sz="2800" dirty="0" smtClean="0"/>
          </a:p>
          <a:p>
            <a:r>
              <a:rPr lang="en-CA" sz="2800" dirty="0" err="1" smtClean="0"/>
              <a:t>Phillipson</a:t>
            </a:r>
            <a:r>
              <a:rPr lang="en-CA" sz="2800" dirty="0" smtClean="0"/>
              <a:t>, Donald J.C.  “Wallace Rupert Turnbull.”  </a:t>
            </a:r>
            <a:r>
              <a:rPr lang="en-CA" sz="2800" i="1" dirty="0" smtClean="0"/>
              <a:t>The Canadian Encyclopedia</a:t>
            </a:r>
            <a:r>
              <a:rPr lang="en-CA" sz="2800" dirty="0" smtClean="0"/>
              <a:t>.  </a:t>
            </a:r>
            <a:r>
              <a:rPr lang="en-CA" sz="2800" dirty="0" err="1" smtClean="0"/>
              <a:t>N.p</a:t>
            </a:r>
            <a:r>
              <a:rPr lang="en-CA" sz="2800" dirty="0" smtClean="0"/>
              <a:t>, </a:t>
            </a:r>
            <a:r>
              <a:rPr lang="en-CA" sz="2800" dirty="0" err="1" smtClean="0"/>
              <a:t>n.d.</a:t>
            </a:r>
            <a:r>
              <a:rPr lang="en-CA" sz="2800" dirty="0" smtClean="0"/>
              <a:t>  Web.  April 24.</a:t>
            </a:r>
          </a:p>
          <a:p>
            <a:pPr marL="0" indent="0">
              <a:buNone/>
            </a:pPr>
            <a:endParaRPr lang="en-CA" sz="2800" dirty="0"/>
          </a:p>
        </p:txBody>
      </p:sp>
    </p:spTree>
    <p:extLst>
      <p:ext uri="{BB962C8B-B14F-4D97-AF65-F5344CB8AC3E}">
        <p14:creationId xmlns:p14="http://schemas.microsoft.com/office/powerpoint/2010/main" val="1106641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dirty="0" smtClean="0"/>
              <a:t>Timeline – 1927</a:t>
            </a:r>
          </a:p>
          <a:p>
            <a:r>
              <a:rPr lang="en-CA" dirty="0" smtClean="0"/>
              <a:t>Coast to coast broadcast from the newly created CN station in Ottawa on July 1st</a:t>
            </a:r>
            <a:endParaRPr lang="en-CA" dirty="0"/>
          </a:p>
        </p:txBody>
      </p:sp>
      <p:sp>
        <p:nvSpPr>
          <p:cNvPr id="2" name="Title 1"/>
          <p:cNvSpPr>
            <a:spLocks noGrp="1"/>
          </p:cNvSpPr>
          <p:nvPr>
            <p:ph type="ctrTitle"/>
          </p:nvPr>
        </p:nvSpPr>
        <p:spPr/>
        <p:txBody>
          <a:bodyPr/>
          <a:lstStyle/>
          <a:p>
            <a:r>
              <a:rPr lang="en-CA" dirty="0" smtClean="0"/>
              <a:t>First Canadian national broadcast</a:t>
            </a:r>
            <a:endParaRPr lang="en-CA" dirty="0"/>
          </a:p>
        </p:txBody>
      </p:sp>
      <p:sp>
        <p:nvSpPr>
          <p:cNvPr id="4" name="TextBox 3"/>
          <p:cNvSpPr txBox="1"/>
          <p:nvPr/>
        </p:nvSpPr>
        <p:spPr>
          <a:xfrm>
            <a:off x="7580464" y="6488668"/>
            <a:ext cx="1563536" cy="369332"/>
          </a:xfrm>
          <a:prstGeom prst="rect">
            <a:avLst/>
          </a:prstGeom>
          <a:noFill/>
        </p:spPr>
        <p:txBody>
          <a:bodyPr wrap="square" rtlCol="0">
            <a:spAutoFit/>
          </a:bodyPr>
          <a:lstStyle/>
          <a:p>
            <a:r>
              <a:rPr lang="en-CA" dirty="0" smtClean="0"/>
              <a:t>Nikola </a:t>
            </a:r>
            <a:r>
              <a:rPr lang="en-CA" dirty="0" err="1" smtClean="0"/>
              <a:t>Stanojcic</a:t>
            </a:r>
            <a:endParaRPr lang="en-CA" dirty="0"/>
          </a:p>
        </p:txBody>
      </p:sp>
      <p:pic>
        <p:nvPicPr>
          <p:cNvPr id="1026" name="Picture 2" descr="http://3.bp.blogspot.com/-aTrWBAdW1To/TWFNbt4lgqI/AAAAAAAAAE8/IDE1PIU4qUc/s1600/CanadianFla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920" y="260648"/>
            <a:ext cx="3493418" cy="2074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231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Descriptive paragraph</a:t>
            </a:r>
            <a:endParaRPr lang="en-CA" dirty="0"/>
          </a:p>
        </p:txBody>
      </p:sp>
      <p:sp>
        <p:nvSpPr>
          <p:cNvPr id="3" name="Content Placeholder 2"/>
          <p:cNvSpPr>
            <a:spLocks noGrp="1"/>
          </p:cNvSpPr>
          <p:nvPr>
            <p:ph sz="quarter" idx="13"/>
          </p:nvPr>
        </p:nvSpPr>
        <p:spPr/>
        <p:txBody>
          <a:bodyPr>
            <a:normAutofit lnSpcReduction="10000"/>
          </a:bodyPr>
          <a:lstStyle/>
          <a:p>
            <a:r>
              <a:rPr lang="en-CA" i="1" dirty="0" err="1" smtClean="0"/>
              <a:t>Gugliemo</a:t>
            </a:r>
            <a:r>
              <a:rPr lang="en-CA" i="1" dirty="0" smtClean="0"/>
              <a:t> Marconi - </a:t>
            </a:r>
            <a:r>
              <a:rPr lang="en-CA" dirty="0" smtClean="0"/>
              <a:t>Own </a:t>
            </a:r>
            <a:r>
              <a:rPr lang="en-CA" dirty="0"/>
              <a:t>station in Toronto (1927) </a:t>
            </a:r>
            <a:endParaRPr lang="en-CA" i="1" dirty="0" smtClean="0"/>
          </a:p>
          <a:p>
            <a:endParaRPr lang="en-CA" dirty="0" smtClean="0"/>
          </a:p>
          <a:p>
            <a:r>
              <a:rPr lang="en-CA" dirty="0" smtClean="0"/>
              <a:t>First wireless radio in Toronto (1919) – First radio broadcast in Montreal (1920)</a:t>
            </a:r>
          </a:p>
          <a:p>
            <a:endParaRPr lang="en-CA" dirty="0" smtClean="0"/>
          </a:p>
          <a:p>
            <a:r>
              <a:rPr lang="en-CA" i="1" dirty="0" smtClean="0"/>
              <a:t>Ted Rogers </a:t>
            </a:r>
            <a:r>
              <a:rPr lang="en-CA" dirty="0" smtClean="0"/>
              <a:t>- Personal </a:t>
            </a:r>
            <a:r>
              <a:rPr lang="en-CA" dirty="0"/>
              <a:t>battery radio (</a:t>
            </a:r>
            <a:r>
              <a:rPr lang="en-CA" dirty="0" smtClean="0"/>
              <a:t>1924) </a:t>
            </a:r>
          </a:p>
          <a:p>
            <a:endParaRPr lang="en-CA" dirty="0" smtClean="0"/>
          </a:p>
          <a:p>
            <a:r>
              <a:rPr lang="en-CA" dirty="0" smtClean="0"/>
              <a:t>First national broadcast (23) , Diamond Jubilee of Queen Elizabeth II</a:t>
            </a:r>
          </a:p>
          <a:p>
            <a:endParaRPr lang="en-CA" dirty="0" smtClean="0"/>
          </a:p>
          <a:p>
            <a:r>
              <a:rPr lang="en-CA" dirty="0" smtClean="0"/>
              <a:t>40 000 – 50 000 live, even more tuned in making it the largest to date</a:t>
            </a:r>
          </a:p>
          <a:p>
            <a:endParaRPr lang="en-CA" dirty="0"/>
          </a:p>
          <a:p>
            <a:r>
              <a:rPr lang="en-CA" dirty="0" smtClean="0"/>
              <a:t>Started the induction of radios into households (cheap and useful market)</a:t>
            </a:r>
          </a:p>
          <a:p>
            <a:endParaRPr lang="en-CA" dirty="0"/>
          </a:p>
        </p:txBody>
      </p:sp>
      <p:pic>
        <p:nvPicPr>
          <p:cNvPr id="1026" name="Picture 2" descr="http://www.greenjoyment.com/wp-content/uploads/2011/01/wireless-radi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448" y="260648"/>
            <a:ext cx="1937792" cy="19377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07956" y="26916"/>
            <a:ext cx="3190776" cy="215444"/>
          </a:xfrm>
          <a:prstGeom prst="rect">
            <a:avLst/>
          </a:prstGeom>
        </p:spPr>
        <p:txBody>
          <a:bodyPr wrap="square">
            <a:spAutoFit/>
          </a:bodyPr>
          <a:lstStyle/>
          <a:p>
            <a:r>
              <a:rPr lang="en-CA" sz="800" dirty="0"/>
              <a:t>http://www.greenjoyment.com/teslas-inventions-are-more-than-wireless-electricity</a:t>
            </a:r>
          </a:p>
        </p:txBody>
      </p:sp>
    </p:spTree>
    <p:extLst>
      <p:ext uri="{BB962C8B-B14F-4D97-AF65-F5344CB8AC3E}">
        <p14:creationId xmlns:p14="http://schemas.microsoft.com/office/powerpoint/2010/main" val="126557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Primary source</a:t>
            </a:r>
            <a:endParaRPr lang="en-CA" dirty="0"/>
          </a:p>
        </p:txBody>
      </p:sp>
      <p:sp>
        <p:nvSpPr>
          <p:cNvPr id="3" name="Content Placeholder 2"/>
          <p:cNvSpPr>
            <a:spLocks noGrp="1"/>
          </p:cNvSpPr>
          <p:nvPr>
            <p:ph sz="quarter" idx="13"/>
          </p:nvPr>
        </p:nvSpPr>
        <p:spPr/>
        <p:txBody>
          <a:bodyPr/>
          <a:lstStyle/>
          <a:p>
            <a:r>
              <a:rPr lang="en-CA" dirty="0" smtClean="0"/>
              <a:t>Diamond Jubilee celebration (60</a:t>
            </a:r>
            <a:r>
              <a:rPr lang="en-CA" baseline="30000" dirty="0" smtClean="0"/>
              <a:t>th</a:t>
            </a:r>
            <a:r>
              <a:rPr lang="en-CA" dirty="0" smtClean="0"/>
              <a:t> year monarchy) photograph</a:t>
            </a:r>
          </a:p>
          <a:p>
            <a:endParaRPr lang="en-CA" dirty="0" smtClean="0"/>
          </a:p>
          <a:p>
            <a:r>
              <a:rPr lang="en-CA" dirty="0" smtClean="0"/>
              <a:t>Controlled Canada back then</a:t>
            </a:r>
          </a:p>
          <a:p>
            <a:r>
              <a:rPr lang="en-CA" dirty="0" smtClean="0"/>
              <a:t>Shows how the radio allowed Canadians to celebrate and connect on a national level</a:t>
            </a:r>
          </a:p>
          <a:p>
            <a:endParaRPr lang="en-CA" dirty="0" smtClean="0"/>
          </a:p>
          <a:p>
            <a:r>
              <a:rPr lang="en-CA" dirty="0" smtClean="0"/>
              <a:t>Poet </a:t>
            </a:r>
            <a:r>
              <a:rPr lang="en-CA" i="1" dirty="0" smtClean="0"/>
              <a:t>Wilson Macdonald </a:t>
            </a:r>
            <a:r>
              <a:rPr lang="en-CA" dirty="0" smtClean="0"/>
              <a:t>penned an ode to the broadcast “A million hearers, forward-leaning / were thrall in eloquence.”</a:t>
            </a:r>
          </a:p>
          <a:p>
            <a:endParaRPr lang="en-CA" dirty="0" smtClean="0"/>
          </a:p>
          <a:p>
            <a:r>
              <a:rPr lang="en-CA" dirty="0" smtClean="0"/>
              <a:t>Proves the impact the radio had on Canadian people &amp; Canadian identity</a:t>
            </a:r>
          </a:p>
        </p:txBody>
      </p:sp>
      <p:pic>
        <p:nvPicPr>
          <p:cNvPr id="2050" name="Picture 2" descr="http://upload.wikimedia.org/wikipedia/en/thumb/4/4a/Coronation_of_Queen_Elizabeth_II_X.jpg/220px-Coronation_of_Queen_Elizabeth_II_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88640"/>
            <a:ext cx="1951484" cy="22087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80906" y="0"/>
            <a:ext cx="2934072" cy="215444"/>
          </a:xfrm>
          <a:prstGeom prst="rect">
            <a:avLst/>
          </a:prstGeom>
        </p:spPr>
        <p:txBody>
          <a:bodyPr wrap="square">
            <a:spAutoFit/>
          </a:bodyPr>
          <a:lstStyle/>
          <a:p>
            <a:r>
              <a:rPr lang="en-CA" sz="800" dirty="0"/>
              <a:t>http://en.wikipedia.org/wiki/File:Coronation_of_Queen_Elizabeth_II_X.jpg</a:t>
            </a:r>
          </a:p>
        </p:txBody>
      </p:sp>
    </p:spTree>
    <p:extLst>
      <p:ext uri="{BB962C8B-B14F-4D97-AF65-F5344CB8AC3E}">
        <p14:creationId xmlns:p14="http://schemas.microsoft.com/office/powerpoint/2010/main" val="650643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Historical significance to Canada</a:t>
            </a:r>
            <a:endParaRPr lang="en-CA" dirty="0"/>
          </a:p>
        </p:txBody>
      </p:sp>
      <p:sp>
        <p:nvSpPr>
          <p:cNvPr id="3" name="Content Placeholder 2"/>
          <p:cNvSpPr>
            <a:spLocks noGrp="1"/>
          </p:cNvSpPr>
          <p:nvPr>
            <p:ph sz="quarter" idx="13"/>
          </p:nvPr>
        </p:nvSpPr>
        <p:spPr/>
        <p:txBody>
          <a:bodyPr/>
          <a:lstStyle/>
          <a:p>
            <a:r>
              <a:rPr lang="en-CA" dirty="0" smtClean="0"/>
              <a:t>The invention of radio as a whole would be a +4/5 in my opinion</a:t>
            </a:r>
          </a:p>
          <a:p>
            <a:r>
              <a:rPr lang="en-CA" dirty="0" smtClean="0"/>
              <a:t>Very widespread due to the fact that it was cheap, available </a:t>
            </a:r>
          </a:p>
          <a:p>
            <a:r>
              <a:rPr lang="en-CA" dirty="0" smtClean="0"/>
              <a:t>People in remote areas are now connected with the rest of society</a:t>
            </a:r>
          </a:p>
          <a:p>
            <a:r>
              <a:rPr lang="en-CA" dirty="0" smtClean="0"/>
              <a:t>In 1923 there were 10,000 radios and by the end of the decade over 300,000</a:t>
            </a:r>
          </a:p>
          <a:p>
            <a:r>
              <a:rPr lang="en-CA" dirty="0" smtClean="0"/>
              <a:t>Gave Canadians something to do in time of economic prosperity</a:t>
            </a:r>
          </a:p>
          <a:p>
            <a:r>
              <a:rPr lang="en-CA" dirty="0" smtClean="0"/>
              <a:t>Improved Canada/U.S relations and brought them closer</a:t>
            </a:r>
          </a:p>
          <a:p>
            <a:r>
              <a:rPr lang="en-CA" dirty="0" smtClean="0"/>
              <a:t>Started the broadcasting of hockey</a:t>
            </a:r>
          </a:p>
          <a:p>
            <a:r>
              <a:rPr lang="en-CA" dirty="0" smtClean="0"/>
              <a:t>Revolutionized communications technology</a:t>
            </a:r>
          </a:p>
          <a:p>
            <a:r>
              <a:rPr lang="en-CA" dirty="0" smtClean="0"/>
              <a:t>Improved quality of life</a:t>
            </a:r>
          </a:p>
          <a:p>
            <a:endParaRPr lang="en-CA" dirty="0" smtClean="0"/>
          </a:p>
          <a:p>
            <a:endParaRPr lang="en-CA" dirty="0"/>
          </a:p>
        </p:txBody>
      </p:sp>
      <p:pic>
        <p:nvPicPr>
          <p:cNvPr id="3074" name="Picture 2" descr="http://www.museumoflondon.org.uk/museumoflondon/images/microsites/derivatives/exploring/022/mid/73_65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3533" y="3284984"/>
            <a:ext cx="1803735" cy="22578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89237" y="5542807"/>
            <a:ext cx="2952328" cy="338554"/>
          </a:xfrm>
          <a:prstGeom prst="rect">
            <a:avLst/>
          </a:prstGeom>
        </p:spPr>
        <p:txBody>
          <a:bodyPr wrap="square">
            <a:spAutoFit/>
          </a:bodyPr>
          <a:lstStyle/>
          <a:p>
            <a:pPr algn="ctr"/>
            <a:r>
              <a:rPr lang="en-CA" sz="800" dirty="0"/>
              <a:t>http://www.museumoflondon.org.uk/Collections-Research/Research/Your-Research/X20L/objects/record.htm?type=object&amp;id=66052</a:t>
            </a:r>
          </a:p>
        </p:txBody>
      </p:sp>
    </p:spTree>
    <p:extLst>
      <p:ext uri="{BB962C8B-B14F-4D97-AF65-F5344CB8AC3E}">
        <p14:creationId xmlns:p14="http://schemas.microsoft.com/office/powerpoint/2010/main" val="1442668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3" name="Content Placeholder 2"/>
          <p:cNvSpPr>
            <a:spLocks noGrp="1"/>
          </p:cNvSpPr>
          <p:nvPr>
            <p:ph sz="quarter" idx="13"/>
          </p:nvPr>
        </p:nvSpPr>
        <p:spPr/>
        <p:txBody>
          <a:bodyPr>
            <a:normAutofit lnSpcReduction="10000"/>
          </a:bodyPr>
          <a:lstStyle/>
          <a:p>
            <a:r>
              <a:rPr lang="en-CA" dirty="0"/>
              <a:t>"Roaring Twenties - Inventions." </a:t>
            </a:r>
            <a:r>
              <a:rPr lang="en-CA" i="1" dirty="0"/>
              <a:t>History Class</a:t>
            </a:r>
            <a:r>
              <a:rPr lang="en-CA" dirty="0"/>
              <a:t>. Tripod. </a:t>
            </a:r>
            <a:endParaRPr lang="en-CA" dirty="0" smtClean="0"/>
          </a:p>
          <a:p>
            <a:pPr marL="0" indent="0">
              <a:buNone/>
            </a:pPr>
            <a:r>
              <a:rPr lang="en-CA" dirty="0"/>
              <a:t>	</a:t>
            </a:r>
            <a:r>
              <a:rPr lang="en-CA" dirty="0" smtClean="0"/>
              <a:t>Web</a:t>
            </a:r>
            <a:r>
              <a:rPr lang="en-CA" dirty="0"/>
              <a:t>. 25 </a:t>
            </a:r>
            <a:r>
              <a:rPr lang="en-CA" dirty="0" smtClean="0"/>
              <a:t>Apr. </a:t>
            </a:r>
            <a:r>
              <a:rPr lang="en-CA" dirty="0"/>
              <a:t>2013. </a:t>
            </a:r>
            <a:endParaRPr lang="en-CA" dirty="0" smtClean="0"/>
          </a:p>
          <a:p>
            <a:pPr marL="0" indent="0">
              <a:buNone/>
            </a:pPr>
            <a:endParaRPr lang="en-CA" dirty="0" smtClean="0"/>
          </a:p>
          <a:p>
            <a:r>
              <a:rPr lang="en-CA" dirty="0"/>
              <a:t>"1927: </a:t>
            </a:r>
            <a:r>
              <a:rPr lang="en-CA" dirty="0" err="1"/>
              <a:t>Diamon</a:t>
            </a:r>
            <a:r>
              <a:rPr lang="en-CA" dirty="0"/>
              <a:t> Jubilee broadcast links Canadians." </a:t>
            </a:r>
            <a:r>
              <a:rPr lang="en-CA" i="1" dirty="0"/>
              <a:t>CBC </a:t>
            </a:r>
            <a:r>
              <a:rPr lang="en-CA" i="1" dirty="0" err="1"/>
              <a:t>Disital</a:t>
            </a:r>
            <a:r>
              <a:rPr lang="en-CA" i="1" dirty="0"/>
              <a:t> Archives</a:t>
            </a:r>
            <a:r>
              <a:rPr lang="en-CA" dirty="0"/>
              <a:t>. CBC, </a:t>
            </a:r>
          </a:p>
          <a:p>
            <a:pPr marL="0" indent="0">
              <a:buNone/>
            </a:pPr>
            <a:r>
              <a:rPr lang="en-CA" dirty="0" smtClean="0"/>
              <a:t>	30 Apr. </a:t>
            </a:r>
            <a:r>
              <a:rPr lang="en-CA" dirty="0"/>
              <a:t>2012. Web. 25 Apr 2013. </a:t>
            </a:r>
            <a:endParaRPr lang="en-CA" dirty="0" smtClean="0"/>
          </a:p>
          <a:p>
            <a:pPr marL="0" indent="0">
              <a:buNone/>
            </a:pPr>
            <a:endParaRPr lang="en-CA" dirty="0"/>
          </a:p>
          <a:p>
            <a:r>
              <a:rPr lang="en-CA" dirty="0"/>
              <a:t>Rutherford, Paul. "Radio Programming." </a:t>
            </a:r>
            <a:r>
              <a:rPr lang="en-CA" i="1" dirty="0"/>
              <a:t>The Canadian Encyclopedia</a:t>
            </a:r>
            <a:r>
              <a:rPr lang="en-CA" dirty="0"/>
              <a:t>. </a:t>
            </a:r>
            <a:r>
              <a:rPr lang="en-CA" dirty="0" err="1"/>
              <a:t>Historica</a:t>
            </a:r>
            <a:r>
              <a:rPr lang="en-CA" dirty="0"/>
              <a:t>-Dominica. </a:t>
            </a:r>
            <a:r>
              <a:rPr lang="en-CA" dirty="0" smtClean="0"/>
              <a:t>	Web</a:t>
            </a:r>
            <a:r>
              <a:rPr lang="en-CA" dirty="0"/>
              <a:t>. 26 </a:t>
            </a:r>
            <a:r>
              <a:rPr lang="en-CA" dirty="0" smtClean="0"/>
              <a:t>Apr. </a:t>
            </a:r>
            <a:r>
              <a:rPr lang="en-CA" dirty="0"/>
              <a:t>2013. </a:t>
            </a:r>
            <a:endParaRPr lang="en-CA" dirty="0" smtClean="0"/>
          </a:p>
          <a:p>
            <a:endParaRPr lang="en-CA" dirty="0"/>
          </a:p>
          <a:p>
            <a:r>
              <a:rPr lang="en-CA" dirty="0"/>
              <a:t>"Inventions of the 1920s in Canada." </a:t>
            </a:r>
            <a:r>
              <a:rPr lang="en-CA" i="1" dirty="0" err="1"/>
              <a:t>Blogspot</a:t>
            </a:r>
            <a:r>
              <a:rPr lang="en-CA" dirty="0"/>
              <a:t>. </a:t>
            </a:r>
            <a:r>
              <a:rPr lang="en-CA" dirty="0" err="1"/>
              <a:t>Historica</a:t>
            </a:r>
            <a:r>
              <a:rPr lang="en-CA" dirty="0"/>
              <a:t>-Dominica, </a:t>
            </a:r>
            <a:endParaRPr lang="en-CA" dirty="0" smtClean="0"/>
          </a:p>
          <a:p>
            <a:pPr marL="0" indent="0">
              <a:buNone/>
            </a:pPr>
            <a:r>
              <a:rPr lang="en-CA" dirty="0"/>
              <a:t>	</a:t>
            </a:r>
            <a:r>
              <a:rPr lang="en-CA" dirty="0" smtClean="0"/>
              <a:t>15 Mar. </a:t>
            </a:r>
            <a:r>
              <a:rPr lang="en-CA" dirty="0"/>
              <a:t>2010. Web. 26 </a:t>
            </a:r>
            <a:r>
              <a:rPr lang="en-CA" dirty="0" smtClean="0"/>
              <a:t>Apr. </a:t>
            </a:r>
            <a:r>
              <a:rPr lang="en-CA" dirty="0"/>
              <a:t>2013. </a:t>
            </a:r>
          </a:p>
          <a:p>
            <a:endParaRPr lang="en-CA" dirty="0"/>
          </a:p>
          <a:p>
            <a:endParaRPr lang="en-CA" dirty="0" smtClean="0"/>
          </a:p>
          <a:p>
            <a:pPr marL="0" indent="0">
              <a:buNone/>
            </a:pPr>
            <a:endParaRPr lang="en-CA" dirty="0"/>
          </a:p>
          <a:p>
            <a:endParaRPr lang="en-CA" dirty="0"/>
          </a:p>
        </p:txBody>
      </p:sp>
    </p:spTree>
    <p:extLst>
      <p:ext uri="{BB962C8B-B14F-4D97-AF65-F5344CB8AC3E}">
        <p14:creationId xmlns:p14="http://schemas.microsoft.com/office/powerpoint/2010/main" val="2418721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CA" dirty="0"/>
              <a:t>This Primary Source is important because:</a:t>
            </a:r>
          </a:p>
          <a:p>
            <a:r>
              <a:rPr lang="en-CA" dirty="0"/>
              <a:t>-It shows us how our grandparents and great grandparents fought war. </a:t>
            </a:r>
          </a:p>
          <a:p>
            <a:r>
              <a:rPr lang="en-CA" dirty="0" smtClean="0"/>
              <a:t>-It is one of the first gas masks ever made</a:t>
            </a:r>
          </a:p>
          <a:p>
            <a:r>
              <a:rPr lang="en-CA" dirty="0" smtClean="0"/>
              <a:t>-Having these type of masks allowed future generations to improve upon Cluny’s Design </a:t>
            </a:r>
          </a:p>
          <a:p>
            <a:r>
              <a:rPr lang="en-CA" dirty="0" smtClean="0"/>
              <a:t>-The mask saved thousands of soldiers in World War 1 and continues to save soldiers in modern conflicts </a:t>
            </a:r>
          </a:p>
          <a:p>
            <a:r>
              <a:rPr lang="en-CA" dirty="0" smtClean="0"/>
              <a:t>-It made German gas attacks less effective, and helped soldiers in the war hold their position while they were under attack</a:t>
            </a:r>
            <a:endParaRPr lang="en-CA" dirty="0"/>
          </a:p>
        </p:txBody>
      </p:sp>
      <p:sp>
        <p:nvSpPr>
          <p:cNvPr id="3" name="Title 2"/>
          <p:cNvSpPr>
            <a:spLocks noGrp="1"/>
          </p:cNvSpPr>
          <p:nvPr>
            <p:ph type="title"/>
          </p:nvPr>
        </p:nvSpPr>
        <p:spPr>
          <a:xfrm>
            <a:off x="611560" y="188640"/>
            <a:ext cx="2971800" cy="1097280"/>
          </a:xfrm>
        </p:spPr>
        <p:txBody>
          <a:bodyPr/>
          <a:lstStyle/>
          <a:p>
            <a:r>
              <a:rPr lang="en-CA" dirty="0" smtClean="0"/>
              <a:t>Primary Source/Importance</a:t>
            </a:r>
            <a:endParaRPr lang="en-CA" dirty="0"/>
          </a:p>
        </p:txBody>
      </p:sp>
      <p:sp>
        <p:nvSpPr>
          <p:cNvPr id="4" name="Text Placeholder 3"/>
          <p:cNvSpPr>
            <a:spLocks noGrp="1"/>
          </p:cNvSpPr>
          <p:nvPr>
            <p:ph type="body" sz="half" idx="2"/>
          </p:nvPr>
        </p:nvSpPr>
        <p:spPr>
          <a:xfrm>
            <a:off x="611560" y="1412776"/>
            <a:ext cx="2971800" cy="4319237"/>
          </a:xfrm>
        </p:spPr>
        <p:txBody>
          <a:bodyPr>
            <a:normAutofit/>
          </a:bodyPr>
          <a:lstStyle/>
          <a:p>
            <a:r>
              <a:rPr lang="en-CA" dirty="0" smtClean="0"/>
              <a:t>This is a “Cluny</a:t>
            </a:r>
          </a:p>
          <a:p>
            <a:r>
              <a:rPr lang="en-CA" dirty="0" smtClean="0"/>
              <a:t>Respirator” from</a:t>
            </a:r>
          </a:p>
          <a:p>
            <a:r>
              <a:rPr lang="en-CA" dirty="0" smtClean="0"/>
              <a:t>1917.</a:t>
            </a:r>
          </a:p>
          <a:p>
            <a:endParaRPr lang="en-CA" dirty="0"/>
          </a:p>
          <a:p>
            <a:endParaRPr lang="en-CA" dirty="0" smtClean="0"/>
          </a:p>
          <a:p>
            <a:endParaRPr lang="en-CA" dirty="0"/>
          </a:p>
          <a:p>
            <a:endParaRPr lang="en-CA" dirty="0" smtClean="0"/>
          </a:p>
          <a:p>
            <a:endParaRPr lang="en-CA" dirty="0"/>
          </a:p>
          <a:p>
            <a:endParaRPr lang="en-CA" dirty="0" smtClean="0"/>
          </a:p>
          <a:p>
            <a:r>
              <a:rPr lang="en-CA" dirty="0" smtClean="0"/>
              <a:t> </a:t>
            </a:r>
          </a:p>
        </p:txBody>
      </p:sp>
      <p:pic>
        <p:nvPicPr>
          <p:cNvPr id="2050" name="Picture 2" descr="http://www.historylearningsite.co.uk/fileadmin/historyLearningSite/gas_ma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12776"/>
            <a:ext cx="1670491" cy="310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221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Historical Significance </a:t>
            </a:r>
            <a:endParaRPr lang="en-CA" dirty="0"/>
          </a:p>
        </p:txBody>
      </p:sp>
      <p:sp>
        <p:nvSpPr>
          <p:cNvPr id="3" name="Content Placeholder 2"/>
          <p:cNvSpPr>
            <a:spLocks noGrp="1"/>
          </p:cNvSpPr>
          <p:nvPr>
            <p:ph sz="quarter" idx="13"/>
          </p:nvPr>
        </p:nvSpPr>
        <p:spPr/>
        <p:txBody>
          <a:bodyPr/>
          <a:lstStyle/>
          <a:p>
            <a:r>
              <a:rPr lang="en-CA" dirty="0" smtClean="0"/>
              <a:t>Historically significant to Canada because although we were just beginning out as an independent nation, we contributed to a global conflict in a large way by helping save thousands of lives with the mask</a:t>
            </a:r>
          </a:p>
          <a:p>
            <a:r>
              <a:rPr lang="en-CA" dirty="0" smtClean="0"/>
              <a:t>Historically significant because it made gas attacks less common and less effective during, and after the war. Gas masks changed the way war is and will be fought forever. </a:t>
            </a:r>
            <a:endParaRPr lang="en-CA" dirty="0"/>
          </a:p>
          <a:p>
            <a:r>
              <a:rPr lang="en-CA" dirty="0" smtClean="0"/>
              <a:t>It continues to be historically significant because the gas mask is still used around the world, even outside of conflict</a:t>
            </a:r>
          </a:p>
          <a:p>
            <a:pPr marL="0" indent="0">
              <a:buNone/>
            </a:pPr>
            <a:r>
              <a:rPr lang="en-CA" u="sng" dirty="0" smtClean="0"/>
              <a:t>Rank: +5 </a:t>
            </a:r>
          </a:p>
          <a:p>
            <a:pPr marL="0" indent="0">
              <a:buNone/>
            </a:pPr>
            <a:r>
              <a:rPr lang="en-CA" dirty="0" smtClean="0"/>
              <a:t>I gave the gas mask a rating of +5, because it was not just a significant invention during the time, but continues to be a valuable tool throughout the world for many people. It changed the way war is fought, making gas attacks much less fatal. Although it is impossible to know how many lives it has saved, the mask has been called the most important invention of the first world war, and has most likely saved, and continues to save, hundreds of thousands of lives. </a:t>
            </a:r>
          </a:p>
        </p:txBody>
      </p:sp>
    </p:spTree>
    <p:extLst>
      <p:ext uri="{BB962C8B-B14F-4D97-AF65-F5344CB8AC3E}">
        <p14:creationId xmlns:p14="http://schemas.microsoft.com/office/powerpoint/2010/main" val="3988532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3" name="Content Placeholder 2"/>
          <p:cNvSpPr>
            <a:spLocks noGrp="1"/>
          </p:cNvSpPr>
          <p:nvPr>
            <p:ph sz="quarter" idx="13"/>
          </p:nvPr>
        </p:nvSpPr>
        <p:spPr/>
        <p:txBody>
          <a:bodyPr/>
          <a:lstStyle/>
          <a:p>
            <a:r>
              <a:rPr lang="en-CA" dirty="0" err="1"/>
              <a:t>Trueman</a:t>
            </a:r>
            <a:r>
              <a:rPr lang="en-CA" dirty="0"/>
              <a:t>, Chris. "Gas Masks in World War One." History Learning Site. </a:t>
            </a:r>
            <a:r>
              <a:rPr lang="en-CA" dirty="0" smtClean="0"/>
              <a:t> </a:t>
            </a:r>
            <a:r>
              <a:rPr lang="en-CA" dirty="0"/>
              <a:t>Web. 26 Apr 2013. &lt;historylearningsite.co.uk&gt;. </a:t>
            </a:r>
          </a:p>
          <a:p>
            <a:endParaRPr lang="en-CA" dirty="0" smtClean="0"/>
          </a:p>
          <a:p>
            <a:r>
              <a:rPr lang="en-CA" dirty="0" smtClean="0"/>
              <a:t>"</a:t>
            </a:r>
            <a:r>
              <a:rPr lang="en-CA" dirty="0"/>
              <a:t>Incredible Inventions: Gas Mask." Library and Archives Canada. </a:t>
            </a:r>
            <a:r>
              <a:rPr lang="en-CA" dirty="0" smtClean="0"/>
              <a:t> </a:t>
            </a:r>
            <a:r>
              <a:rPr lang="en-CA" dirty="0"/>
              <a:t>11 02 2005. Web. 26 Apr 2013. &lt;collectionscanada.gc.ca&gt;. </a:t>
            </a:r>
          </a:p>
          <a:p>
            <a:endParaRPr lang="en-CA" dirty="0"/>
          </a:p>
          <a:p>
            <a:endParaRPr lang="en-CA" dirty="0"/>
          </a:p>
        </p:txBody>
      </p:sp>
    </p:spTree>
    <p:extLst>
      <p:ext uri="{BB962C8B-B14F-4D97-AF65-F5344CB8AC3E}">
        <p14:creationId xmlns:p14="http://schemas.microsoft.com/office/powerpoint/2010/main" val="1126304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3886200"/>
            <a:ext cx="6400800" cy="1415008"/>
          </a:xfrm>
        </p:spPr>
        <p:txBody>
          <a:bodyPr/>
          <a:lstStyle/>
          <a:p>
            <a:r>
              <a:rPr lang="en-CA" dirty="0" smtClean="0"/>
              <a:t>Insulin was discovered by a group of doctors to help people who are diabetic control their blood sugar levels. One doctor and one assistant were involved with the experiments before so many advancements were made that required more workers. If it was not discovered by them in 1920, it may never have been.</a:t>
            </a:r>
            <a:endParaRPr lang="en-CA" dirty="0"/>
          </a:p>
        </p:txBody>
      </p:sp>
      <p:sp>
        <p:nvSpPr>
          <p:cNvPr id="2" name="Title 1"/>
          <p:cNvSpPr>
            <a:spLocks noGrp="1"/>
          </p:cNvSpPr>
          <p:nvPr>
            <p:ph type="ctrTitle"/>
          </p:nvPr>
        </p:nvSpPr>
        <p:spPr>
          <a:xfrm>
            <a:off x="1979712" y="2924944"/>
            <a:ext cx="5544616" cy="605929"/>
          </a:xfrm>
        </p:spPr>
        <p:txBody>
          <a:bodyPr/>
          <a:lstStyle/>
          <a:p>
            <a:r>
              <a:rPr lang="en-CA" dirty="0" smtClean="0"/>
              <a:t/>
            </a:r>
            <a:br>
              <a:rPr lang="en-CA" dirty="0" smtClean="0"/>
            </a:br>
            <a:r>
              <a:rPr lang="en-CA" dirty="0" smtClean="0">
                <a:solidFill>
                  <a:srgbClr val="FFFF00"/>
                </a:solidFill>
              </a:rPr>
              <a:t>The Discovery of </a:t>
            </a:r>
            <a:r>
              <a:rPr lang="en-CA" b="1" i="1" dirty="0" smtClean="0">
                <a:solidFill>
                  <a:srgbClr val="C00000"/>
                </a:solidFill>
              </a:rPr>
              <a:t>Insulin</a:t>
            </a:r>
            <a:endParaRPr lang="en-CA" b="1" i="1" dirty="0">
              <a:solidFill>
                <a:srgbClr val="C00000"/>
              </a:solidFill>
            </a:endParaRPr>
          </a:p>
        </p:txBody>
      </p:sp>
      <p:sp>
        <p:nvSpPr>
          <p:cNvPr id="4" name="TextBox 3"/>
          <p:cNvSpPr txBox="1"/>
          <p:nvPr/>
        </p:nvSpPr>
        <p:spPr>
          <a:xfrm>
            <a:off x="107504" y="6484164"/>
            <a:ext cx="2376264" cy="369332"/>
          </a:xfrm>
          <a:prstGeom prst="rect">
            <a:avLst/>
          </a:prstGeom>
          <a:noFill/>
        </p:spPr>
        <p:txBody>
          <a:bodyPr wrap="square" rtlCol="0">
            <a:spAutoFit/>
          </a:bodyPr>
          <a:lstStyle/>
          <a:p>
            <a:r>
              <a:rPr lang="en-CA" dirty="0" smtClean="0"/>
              <a:t>By: Spencer </a:t>
            </a:r>
            <a:r>
              <a:rPr lang="en-CA" dirty="0" err="1" smtClean="0"/>
              <a:t>Jaschkowski</a:t>
            </a:r>
            <a:endParaRPr lang="en-CA" dirty="0"/>
          </a:p>
        </p:txBody>
      </p:sp>
      <p:sp>
        <p:nvSpPr>
          <p:cNvPr id="6" name="TextBox 5"/>
          <p:cNvSpPr txBox="1"/>
          <p:nvPr/>
        </p:nvSpPr>
        <p:spPr>
          <a:xfrm>
            <a:off x="111356" y="2482219"/>
            <a:ext cx="3236508" cy="461665"/>
          </a:xfrm>
          <a:prstGeom prst="rect">
            <a:avLst/>
          </a:prstGeom>
          <a:noFill/>
        </p:spPr>
        <p:txBody>
          <a:bodyPr wrap="square" rtlCol="0">
            <a:spAutoFit/>
          </a:bodyPr>
          <a:lstStyle/>
          <a:p>
            <a:r>
              <a:rPr lang="en-CA" sz="1200" dirty="0" smtClean="0"/>
              <a:t> Above is Dr. Fredrick </a:t>
            </a:r>
            <a:r>
              <a:rPr lang="en-CA" sz="1200" dirty="0" err="1" smtClean="0"/>
              <a:t>Banting</a:t>
            </a:r>
            <a:r>
              <a:rPr lang="en-CA" sz="1200" dirty="0" smtClean="0"/>
              <a:t> (right) and his assistant Charles Best (left). The pair to discover insulin.   </a:t>
            </a:r>
            <a:endParaRPr lang="en-CA" sz="12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08586"/>
            <a:ext cx="2808312" cy="2173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65742"/>
            <a:ext cx="3505572" cy="193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07293" y="2251387"/>
            <a:ext cx="2952328" cy="461665"/>
          </a:xfrm>
          <a:prstGeom prst="rect">
            <a:avLst/>
          </a:prstGeom>
          <a:noFill/>
        </p:spPr>
        <p:txBody>
          <a:bodyPr wrap="square" rtlCol="0">
            <a:spAutoFit/>
          </a:bodyPr>
          <a:lstStyle/>
          <a:p>
            <a:r>
              <a:rPr lang="en-CA" sz="1200" dirty="0" smtClean="0"/>
              <a:t>Above is a picture of one of the first containers holding insulin usable for humans.</a:t>
            </a:r>
            <a:endParaRPr lang="en-CA" sz="1200" dirty="0"/>
          </a:p>
        </p:txBody>
      </p:sp>
      <p:sp>
        <p:nvSpPr>
          <p:cNvPr id="8" name="TextBox 7"/>
          <p:cNvSpPr txBox="1"/>
          <p:nvPr/>
        </p:nvSpPr>
        <p:spPr>
          <a:xfrm>
            <a:off x="4526615" y="84490"/>
            <a:ext cx="4513684" cy="230832"/>
          </a:xfrm>
          <a:prstGeom prst="rect">
            <a:avLst/>
          </a:prstGeom>
          <a:noFill/>
        </p:spPr>
        <p:txBody>
          <a:bodyPr wrap="square" rtlCol="0">
            <a:spAutoFit/>
          </a:bodyPr>
          <a:lstStyle/>
          <a:p>
            <a:r>
              <a:rPr lang="en-CA" sz="900" dirty="0" smtClean="0"/>
              <a:t>http://speakingofresearch.com/2011/08/03/from-science-to-miracle-in-2-years-the-discovery-of-insulin/</a:t>
            </a:r>
            <a:endParaRPr lang="en-CA" sz="900" dirty="0"/>
          </a:p>
        </p:txBody>
      </p:sp>
      <p:sp>
        <p:nvSpPr>
          <p:cNvPr id="9" name="TextBox 8"/>
          <p:cNvSpPr txBox="1"/>
          <p:nvPr/>
        </p:nvSpPr>
        <p:spPr>
          <a:xfrm>
            <a:off x="111356" y="84490"/>
            <a:ext cx="2804460" cy="230832"/>
          </a:xfrm>
          <a:prstGeom prst="rect">
            <a:avLst/>
          </a:prstGeom>
          <a:noFill/>
        </p:spPr>
        <p:txBody>
          <a:bodyPr wrap="square" rtlCol="0">
            <a:spAutoFit/>
          </a:bodyPr>
          <a:lstStyle/>
          <a:p>
            <a:r>
              <a:rPr lang="en-CA" sz="900" dirty="0" smtClean="0"/>
              <a:t>http://heritage.utoronto.ca/fedora/repository/default%3A11761</a:t>
            </a:r>
            <a:endParaRPr lang="en-CA" sz="900" dirty="0"/>
          </a:p>
        </p:txBody>
      </p:sp>
    </p:spTree>
    <p:extLst>
      <p:ext uri="{BB962C8B-B14F-4D97-AF65-F5344CB8AC3E}">
        <p14:creationId xmlns:p14="http://schemas.microsoft.com/office/powerpoint/2010/main" val="1449749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16632"/>
            <a:ext cx="4896544" cy="634082"/>
          </a:xfrm>
        </p:spPr>
        <p:txBody>
          <a:bodyPr/>
          <a:lstStyle/>
          <a:p>
            <a:pPr algn="ctr"/>
            <a:r>
              <a:rPr lang="en-CA" i="1" u="sng" dirty="0" smtClean="0">
                <a:solidFill>
                  <a:srgbClr val="FFFF00"/>
                </a:solidFill>
              </a:rPr>
              <a:t>Descriptive paragraph</a:t>
            </a:r>
            <a:endParaRPr lang="en-CA" i="1" u="sng" dirty="0">
              <a:solidFill>
                <a:srgbClr val="FFFF00"/>
              </a:solidFill>
            </a:endParaRPr>
          </a:p>
        </p:txBody>
      </p:sp>
      <p:sp>
        <p:nvSpPr>
          <p:cNvPr id="3" name="Content Placeholder 2"/>
          <p:cNvSpPr>
            <a:spLocks noGrp="1"/>
          </p:cNvSpPr>
          <p:nvPr>
            <p:ph sz="quarter" idx="13"/>
          </p:nvPr>
        </p:nvSpPr>
        <p:spPr>
          <a:xfrm>
            <a:off x="179512" y="836712"/>
            <a:ext cx="8784976" cy="5832648"/>
          </a:xfrm>
        </p:spPr>
        <p:txBody>
          <a:bodyPr>
            <a:normAutofit fontScale="92500" lnSpcReduction="10000"/>
          </a:bodyPr>
          <a:lstStyle/>
          <a:p>
            <a:r>
              <a:rPr lang="en-CA" sz="1600" dirty="0" smtClean="0"/>
              <a:t>Discovered late 1921 at the University of Toronto by Dr. Fredrick </a:t>
            </a:r>
            <a:r>
              <a:rPr lang="en-CA" sz="1600" dirty="0" err="1" smtClean="0"/>
              <a:t>Banting</a:t>
            </a:r>
            <a:r>
              <a:rPr lang="en-CA" sz="1600" dirty="0" smtClean="0"/>
              <a:t> and his assistant Charles Best, along with the other scientists J.J.R. Macleod and James </a:t>
            </a:r>
            <a:r>
              <a:rPr lang="en-CA" sz="1600" dirty="0" err="1" smtClean="0"/>
              <a:t>Collip</a:t>
            </a:r>
            <a:endParaRPr lang="en-CA" sz="1600" dirty="0" smtClean="0"/>
          </a:p>
          <a:p>
            <a:r>
              <a:rPr lang="en-CA" sz="1600" dirty="0" smtClean="0"/>
              <a:t>Testing started during the summer of 1921 at an under equipped laboratory and tested on dogs</a:t>
            </a:r>
          </a:p>
          <a:p>
            <a:r>
              <a:rPr lang="en-CA" sz="1600" dirty="0" smtClean="0"/>
              <a:t>After removing the pancreas from dogs for tests, they found it had developed diabetes </a:t>
            </a:r>
          </a:p>
          <a:p>
            <a:r>
              <a:rPr lang="en-CA" sz="1600" dirty="0" smtClean="0"/>
              <a:t>They then sliced another experiments pancreas, froze it, then sliced it up and isolated it; first called </a:t>
            </a:r>
            <a:r>
              <a:rPr lang="en-CA" sz="1600" i="1" dirty="0" err="1" smtClean="0"/>
              <a:t>isletin</a:t>
            </a:r>
            <a:endParaRPr lang="en-CA" sz="1600" i="1" dirty="0" smtClean="0"/>
          </a:p>
          <a:p>
            <a:r>
              <a:rPr lang="en-CA" sz="1600" dirty="0" smtClean="0"/>
              <a:t>They injected another dog with diabetes with the isolated and filtered </a:t>
            </a:r>
            <a:r>
              <a:rPr lang="en-CA" sz="1600" dirty="0" err="1" smtClean="0"/>
              <a:t>isletin</a:t>
            </a:r>
            <a:r>
              <a:rPr lang="en-CA" sz="1600" dirty="0" smtClean="0"/>
              <a:t>, and it became healthier and stronger showing less side effects of diabetes, proving the formula was starting to work</a:t>
            </a:r>
          </a:p>
          <a:p>
            <a:r>
              <a:rPr lang="en-CA" sz="1600" dirty="0" smtClean="0"/>
              <a:t>With the success, they then moved on to using cows because they needed a larger supply to keep the diabetic dogs alive and to test, and resulted in extra </a:t>
            </a:r>
            <a:r>
              <a:rPr lang="en-CA" sz="1600" dirty="0" err="1" smtClean="0"/>
              <a:t>isletin</a:t>
            </a:r>
            <a:r>
              <a:rPr lang="en-CA" sz="1600" dirty="0" smtClean="0"/>
              <a:t> being made</a:t>
            </a:r>
          </a:p>
          <a:p>
            <a:r>
              <a:rPr lang="en-CA" sz="1600" dirty="0" smtClean="0"/>
              <a:t>The name </a:t>
            </a:r>
            <a:r>
              <a:rPr lang="en-CA" sz="1600" i="1" dirty="0" smtClean="0"/>
              <a:t>insulin</a:t>
            </a:r>
            <a:r>
              <a:rPr lang="en-CA" sz="1600" dirty="0" smtClean="0"/>
              <a:t> was suggested by their supervisor, which was agreed on</a:t>
            </a:r>
          </a:p>
          <a:p>
            <a:r>
              <a:rPr lang="en-CA" sz="1600" dirty="0" smtClean="0"/>
              <a:t>They were moved to a fully equipped laboratory with another scientist(</a:t>
            </a:r>
            <a:r>
              <a:rPr lang="en-CA" sz="1600" dirty="0" err="1" smtClean="0"/>
              <a:t>Collip</a:t>
            </a:r>
            <a:r>
              <a:rPr lang="en-CA" sz="1600" dirty="0" smtClean="0"/>
              <a:t>) where he was to purify it greatly so the new found insulin could be used on humans</a:t>
            </a:r>
          </a:p>
          <a:p>
            <a:r>
              <a:rPr lang="en-CA" sz="1600" dirty="0" smtClean="0"/>
              <a:t>Once purified as much as they could, </a:t>
            </a:r>
            <a:r>
              <a:rPr lang="en-CA" sz="1600" dirty="0" err="1" smtClean="0"/>
              <a:t>Dr.Banting</a:t>
            </a:r>
            <a:r>
              <a:rPr lang="en-CA" sz="1600" dirty="0" smtClean="0"/>
              <a:t> and </a:t>
            </a:r>
            <a:r>
              <a:rPr lang="en-CA" sz="1600" dirty="0" err="1" smtClean="0"/>
              <a:t>Mr.Best</a:t>
            </a:r>
            <a:r>
              <a:rPr lang="en-CA" sz="1600" dirty="0" smtClean="0"/>
              <a:t> started injecting themselves with the insulin to test it, although not diabetic. They suffered no severe side effects, except weakness and </a:t>
            </a:r>
            <a:r>
              <a:rPr lang="en-CA" sz="1600" dirty="0" err="1" smtClean="0"/>
              <a:t>dizzyness</a:t>
            </a:r>
            <a:endParaRPr lang="en-CA" sz="1600" dirty="0" smtClean="0"/>
          </a:p>
          <a:p>
            <a:r>
              <a:rPr lang="en-CA" sz="1600" dirty="0" smtClean="0"/>
              <a:t>In 1922 the first person to receive the insulin was a young dying boy in the hospital who would have died if not given it, the insulin saved his life and made him rapidly regain his health and strength </a:t>
            </a:r>
          </a:p>
          <a:p>
            <a:r>
              <a:rPr lang="en-CA" sz="1600" dirty="0" smtClean="0"/>
              <a:t>After saving the boys life, Macleod with knowing many people helped get the word out about insulin very quickly, and in 1923 was creating enough insulin to provide the entire North American continent</a:t>
            </a:r>
          </a:p>
          <a:p>
            <a:r>
              <a:rPr lang="en-CA" sz="1600" dirty="0" smtClean="0"/>
              <a:t>The same year in 1923, </a:t>
            </a:r>
            <a:r>
              <a:rPr lang="en-CA" sz="1600" dirty="0" err="1" smtClean="0"/>
              <a:t>Dr.Banting</a:t>
            </a:r>
            <a:r>
              <a:rPr lang="en-CA" sz="1600" dirty="0" smtClean="0"/>
              <a:t> and the supervisor Macleod received the prize; which infuriated </a:t>
            </a:r>
            <a:r>
              <a:rPr lang="en-CA" sz="1600" dirty="0" err="1" smtClean="0"/>
              <a:t>Banting</a:t>
            </a:r>
            <a:r>
              <a:rPr lang="en-CA" sz="1600" dirty="0" smtClean="0"/>
              <a:t> because he knew Best and him should have. The prize money was split from both </a:t>
            </a:r>
            <a:r>
              <a:rPr lang="en-CA" sz="1600" dirty="0" err="1" smtClean="0"/>
              <a:t>Banting</a:t>
            </a:r>
            <a:r>
              <a:rPr lang="en-CA" sz="1600" dirty="0" smtClean="0"/>
              <a:t> and Macleod</a:t>
            </a:r>
          </a:p>
          <a:p>
            <a:endParaRPr lang="en-CA" sz="1600"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val="2808861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16632"/>
            <a:ext cx="5618584" cy="792088"/>
          </a:xfrm>
        </p:spPr>
        <p:txBody>
          <a:bodyPr/>
          <a:lstStyle/>
          <a:p>
            <a:pPr algn="ctr"/>
            <a:r>
              <a:rPr lang="en-CA" sz="4800" dirty="0" smtClean="0">
                <a:solidFill>
                  <a:srgbClr val="FFFF00"/>
                </a:solidFill>
              </a:rPr>
              <a:t>Primary Source</a:t>
            </a:r>
            <a:endParaRPr lang="en-CA" sz="4800" dirty="0">
              <a:solidFill>
                <a:srgbClr val="FFFF00"/>
              </a:solidFill>
            </a:endParaRPr>
          </a:p>
        </p:txBody>
      </p:sp>
      <p:sp>
        <p:nvSpPr>
          <p:cNvPr id="3" name="Content Placeholder 2"/>
          <p:cNvSpPr>
            <a:spLocks noGrp="1"/>
          </p:cNvSpPr>
          <p:nvPr>
            <p:ph sz="quarter" idx="13"/>
          </p:nvPr>
        </p:nvSpPr>
        <p:spPr>
          <a:xfrm>
            <a:off x="251520" y="3811610"/>
            <a:ext cx="8640960" cy="2857749"/>
          </a:xfrm>
        </p:spPr>
        <p:txBody>
          <a:bodyPr>
            <a:normAutofit lnSpcReduction="10000"/>
          </a:bodyPr>
          <a:lstStyle/>
          <a:p>
            <a:r>
              <a:rPr lang="en-CA" dirty="0" smtClean="0"/>
              <a:t>Important because it shows the two main doctors involved in the finding and creation of insulin</a:t>
            </a:r>
          </a:p>
          <a:p>
            <a:r>
              <a:rPr lang="en-CA" dirty="0" smtClean="0"/>
              <a:t>It shows the type of animal that they tested on, and that it actually had diabetes</a:t>
            </a:r>
          </a:p>
          <a:p>
            <a:r>
              <a:rPr lang="en-CA" dirty="0" smtClean="0"/>
              <a:t>That insulin will not only help humans, but other animals also (ex. Cows and dogs)</a:t>
            </a:r>
          </a:p>
          <a:p>
            <a:r>
              <a:rPr lang="en-CA" dirty="0" smtClean="0"/>
              <a:t>These men saved thousands of people then, millions now, and millions in the future</a:t>
            </a:r>
          </a:p>
          <a:p>
            <a:r>
              <a:rPr lang="en-CA" dirty="0" smtClean="0"/>
              <a:t>Since our topic is inventions, insulin was one of the greatest inventions of its time due to it’s ability to alter the effects of diabetics and put them into a semi-normal life</a:t>
            </a:r>
          </a:p>
          <a:p>
            <a:r>
              <a:rPr lang="en-CA" dirty="0" smtClean="0"/>
              <a:t>It shows that they are extremely smart and educated to be able to figure out the formula and how to purify the insulin, and they are all Canadian which is nothing but a bonus </a:t>
            </a:r>
          </a:p>
          <a:p>
            <a:endParaRPr lang="en-CA" dirty="0" smtClean="0"/>
          </a:p>
          <a:p>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0630"/>
            <a:ext cx="1944216" cy="2614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67744" y="908720"/>
            <a:ext cx="2088232" cy="738664"/>
          </a:xfrm>
          <a:prstGeom prst="rect">
            <a:avLst/>
          </a:prstGeom>
          <a:noFill/>
        </p:spPr>
        <p:txBody>
          <a:bodyPr wrap="square" rtlCol="0">
            <a:spAutoFit/>
          </a:bodyPr>
          <a:lstStyle/>
          <a:p>
            <a:r>
              <a:rPr lang="en-CA" sz="1400" dirty="0" smtClean="0"/>
              <a:t>Left, a picture of </a:t>
            </a:r>
            <a:r>
              <a:rPr lang="en-CA" sz="1400" dirty="0" err="1" smtClean="0"/>
              <a:t>Dr.Banting</a:t>
            </a:r>
            <a:r>
              <a:rPr lang="en-CA" sz="1400" dirty="0" smtClean="0"/>
              <a:t> and Charles Best with one of their diabetic  dogs</a:t>
            </a:r>
            <a:r>
              <a:rPr lang="en-CA" sz="1000" dirty="0" smtClean="0"/>
              <a:t>.</a:t>
            </a:r>
            <a:endParaRPr lang="en-CA" sz="1000" dirty="0"/>
          </a:p>
        </p:txBody>
      </p:sp>
      <p:sp>
        <p:nvSpPr>
          <p:cNvPr id="5" name="TextBox 4"/>
          <p:cNvSpPr txBox="1"/>
          <p:nvPr/>
        </p:nvSpPr>
        <p:spPr>
          <a:xfrm>
            <a:off x="260039" y="3356992"/>
            <a:ext cx="3384376" cy="430887"/>
          </a:xfrm>
          <a:prstGeom prst="rect">
            <a:avLst/>
          </a:prstGeom>
          <a:noFill/>
        </p:spPr>
        <p:txBody>
          <a:bodyPr wrap="square" rtlCol="0">
            <a:spAutoFit/>
          </a:bodyPr>
          <a:lstStyle/>
          <a:p>
            <a:r>
              <a:rPr lang="en-CA" sz="1100" dirty="0" smtClean="0"/>
              <a:t>http://www.nobelprize.org/educational/medicine/insulin/discovery-insulin.html</a:t>
            </a:r>
            <a:endParaRPr lang="en-CA" sz="1100" dirty="0"/>
          </a:p>
        </p:txBody>
      </p:sp>
      <p:sp>
        <p:nvSpPr>
          <p:cNvPr id="6" name="TextBox 5"/>
          <p:cNvSpPr txBox="1"/>
          <p:nvPr/>
        </p:nvSpPr>
        <p:spPr>
          <a:xfrm>
            <a:off x="3439750" y="2053517"/>
            <a:ext cx="5184576" cy="1107996"/>
          </a:xfrm>
          <a:prstGeom prst="rect">
            <a:avLst/>
          </a:prstGeom>
          <a:noFill/>
        </p:spPr>
        <p:txBody>
          <a:bodyPr wrap="square" rtlCol="0">
            <a:spAutoFit/>
          </a:bodyPr>
          <a:lstStyle/>
          <a:p>
            <a:r>
              <a:rPr lang="en-CA" sz="6600" dirty="0" smtClean="0"/>
              <a:t>Importance?</a:t>
            </a:r>
            <a:endParaRPr lang="en-CA" sz="6600" dirty="0"/>
          </a:p>
        </p:txBody>
      </p:sp>
    </p:spTree>
    <p:extLst>
      <p:ext uri="{BB962C8B-B14F-4D97-AF65-F5344CB8AC3E}">
        <p14:creationId xmlns:p14="http://schemas.microsoft.com/office/powerpoint/2010/main" val="1804309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7924800" cy="868958"/>
          </a:xfrm>
        </p:spPr>
        <p:txBody>
          <a:bodyPr/>
          <a:lstStyle/>
          <a:p>
            <a:r>
              <a:rPr lang="en-CA" sz="5400" dirty="0" smtClean="0">
                <a:solidFill>
                  <a:srgbClr val="FFFF00"/>
                </a:solidFill>
              </a:rPr>
              <a:t>Historical significance</a:t>
            </a:r>
            <a:endParaRPr lang="en-CA" sz="5400" dirty="0">
              <a:solidFill>
                <a:srgbClr val="FFFF00"/>
              </a:solidFill>
            </a:endParaRPr>
          </a:p>
        </p:txBody>
      </p:sp>
      <p:sp>
        <p:nvSpPr>
          <p:cNvPr id="3" name="Content Placeholder 2"/>
          <p:cNvSpPr>
            <a:spLocks noGrp="1"/>
          </p:cNvSpPr>
          <p:nvPr>
            <p:ph sz="quarter" idx="13"/>
          </p:nvPr>
        </p:nvSpPr>
        <p:spPr>
          <a:xfrm>
            <a:off x="179512" y="908720"/>
            <a:ext cx="8712968" cy="5760640"/>
          </a:xfrm>
        </p:spPr>
        <p:txBody>
          <a:bodyPr>
            <a:normAutofit/>
          </a:bodyPr>
          <a:lstStyle/>
          <a:p>
            <a:pPr marL="0" indent="0">
              <a:buNone/>
            </a:pPr>
            <a:r>
              <a:rPr lang="en-CA" sz="1600" dirty="0" smtClean="0">
                <a:solidFill>
                  <a:schemeClr val="tx1">
                    <a:lumMod val="95000"/>
                  </a:schemeClr>
                </a:solidFill>
              </a:rPr>
              <a:t>The discovery of insulin is historically significant because the idea, experiments and the final products were all made and discovered in Canada, at the University of Toronto less than an hour away from us. The discovery saved thousands and thousands of people when it was discovered, and it has saved millions of people to this day worldwide. It has changed the lives of people in every single country, and how people live with the disorder. The disorder will most likely never disappear, so insulin will never be put out of use. Even though it may not cure the disorder, it will keep them in a close to normal life where they can do just as much as normal people and not be excluded from the foods that would otherwise cause them to be in a harsh situation. These men will always be remembered because they changed the way people live and think throughout the world; something that will never be forgotten.</a:t>
            </a:r>
          </a:p>
          <a:p>
            <a:pPr marL="0" indent="0">
              <a:buNone/>
            </a:pPr>
            <a:r>
              <a:rPr lang="en-CA" sz="2800" i="1" u="sng" dirty="0" smtClean="0">
                <a:solidFill>
                  <a:srgbClr val="FF0000"/>
                </a:solidFill>
              </a:rPr>
              <a:t>Rank: +5</a:t>
            </a:r>
          </a:p>
          <a:p>
            <a:pPr marL="0" indent="0">
              <a:buNone/>
            </a:pPr>
            <a:r>
              <a:rPr lang="en-CA" sz="1600" i="1" dirty="0" smtClean="0">
                <a:solidFill>
                  <a:srgbClr val="FF0000"/>
                </a:solidFill>
              </a:rPr>
              <a:t>The reason I have given the discovery of insulin the rank of +5 is because mainly, it saves lives. Thousands then, and millions now. It changes the way diabetes is fought against, and it will continue to save lives every single day. There is no cure to diabetes, but this is the closest you can get by minimalizing it. There is no other option or other drugs you can use to calm the diabetes, you have to use insulin. Without it, thousands of people would die every single day. If insulin was not around, many people who had diabetes and were inventors might have died, and their product might have never been around today. </a:t>
            </a:r>
          </a:p>
          <a:p>
            <a:pPr marL="0" indent="0">
              <a:buNone/>
            </a:pPr>
            <a:r>
              <a:rPr lang="en-CA" sz="1600" i="1" dirty="0" smtClean="0">
                <a:solidFill>
                  <a:srgbClr val="FF0000"/>
                </a:solidFill>
              </a:rPr>
              <a:t>- 347 million people worldwide have diabetes, and would all die without it</a:t>
            </a:r>
          </a:p>
          <a:p>
            <a:pPr marL="0" indent="0">
              <a:buNone/>
            </a:pPr>
            <a:endParaRPr lang="en-CA" sz="1600" i="1" dirty="0" smtClean="0">
              <a:solidFill>
                <a:srgbClr val="FF0000"/>
              </a:solidFill>
            </a:endParaRPr>
          </a:p>
          <a:p>
            <a:pPr marL="0" indent="0">
              <a:buNone/>
            </a:pPr>
            <a:r>
              <a:rPr lang="en-CA" sz="1600" i="1" dirty="0" smtClean="0">
                <a:solidFill>
                  <a:srgbClr val="FF0000"/>
                </a:solidFill>
              </a:rPr>
              <a:t>- Diabetes usually runs in a family, so all degenerates of a family will have the disorder for their whole life</a:t>
            </a:r>
            <a:endParaRPr lang="en-CA" sz="1600" i="1" dirty="0" smtClean="0">
              <a:solidFill>
                <a:srgbClr val="FFC000"/>
              </a:solidFill>
            </a:endParaRPr>
          </a:p>
          <a:p>
            <a:pPr marL="0" indent="0" algn="r">
              <a:buNone/>
            </a:pPr>
            <a:endParaRPr lang="en-CA" sz="1600" dirty="0">
              <a:solidFill>
                <a:schemeClr val="tx1">
                  <a:lumMod val="95000"/>
                </a:schemeClr>
              </a:solidFill>
            </a:endParaRPr>
          </a:p>
        </p:txBody>
      </p:sp>
    </p:spTree>
    <p:extLst>
      <p:ext uri="{BB962C8B-B14F-4D97-AF65-F5344CB8AC3E}">
        <p14:creationId xmlns:p14="http://schemas.microsoft.com/office/powerpoint/2010/main" val="601355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188</TotalTime>
  <Words>2979</Words>
  <Application>Microsoft Office PowerPoint</Application>
  <PresentationFormat>On-screen Show (4:3)</PresentationFormat>
  <Paragraphs>191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Horizon</vt:lpstr>
      <vt:lpstr>Gas mask </vt:lpstr>
      <vt:lpstr>Descriptive paragraph </vt:lpstr>
      <vt:lpstr>Primary Source/Importance</vt:lpstr>
      <vt:lpstr>Historical Significance </vt:lpstr>
      <vt:lpstr>Sources</vt:lpstr>
      <vt:lpstr> The Discovery of Insulin</vt:lpstr>
      <vt:lpstr>Descriptive paragraph</vt:lpstr>
      <vt:lpstr>Primary Source</vt:lpstr>
      <vt:lpstr>Historical significance</vt:lpstr>
      <vt:lpstr>Sources</vt:lpstr>
      <vt:lpstr>Snow Blower </vt:lpstr>
      <vt:lpstr>Descriptive Paragraph</vt:lpstr>
      <vt:lpstr>Primary source </vt:lpstr>
      <vt:lpstr>Historical significance </vt:lpstr>
      <vt:lpstr>  sources </vt:lpstr>
      <vt:lpstr>Inventors: New Inventions and Technology </vt:lpstr>
      <vt:lpstr>Descriptive Points</vt:lpstr>
      <vt:lpstr>Primary Source</vt:lpstr>
      <vt:lpstr>Historical significance </vt:lpstr>
      <vt:lpstr>Sources</vt:lpstr>
      <vt:lpstr>First Canadian national broadcast</vt:lpstr>
      <vt:lpstr>Descriptive paragraph</vt:lpstr>
      <vt:lpstr>Primary source</vt:lpstr>
      <vt:lpstr>Historical significance to Canada</vt:lpstr>
      <vt:lpstr>Sources</vt:lpstr>
    </vt:vector>
  </TitlesOfParts>
  <Company>WRDSB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Discovery of Insulin</dc:title>
  <dc:creator>WRDSB</dc:creator>
  <cp:lastModifiedBy>WRDSB</cp:lastModifiedBy>
  <cp:revision>18</cp:revision>
  <dcterms:created xsi:type="dcterms:W3CDTF">2013-04-25T17:34:16Z</dcterms:created>
  <dcterms:modified xsi:type="dcterms:W3CDTF">2013-04-26T18:47:08Z</dcterms:modified>
</cp:coreProperties>
</file>