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9.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0.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1.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2.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3.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4.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5.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6.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17.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8.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19.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0.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1.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2.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23.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24.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25.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20" r:id="rId2"/>
    <p:sldMasterId id="2147483756" r:id="rId3"/>
    <p:sldMasterId id="2147483768" r:id="rId4"/>
    <p:sldMasterId id="2147483786" r:id="rId5"/>
    <p:sldMasterId id="2147483819" r:id="rId6"/>
    <p:sldMasterId id="2147483831" r:id="rId7"/>
    <p:sldMasterId id="2147483849" r:id="rId8"/>
    <p:sldMasterId id="2147483867" r:id="rId9"/>
    <p:sldMasterId id="2147483885" r:id="rId10"/>
    <p:sldMasterId id="2147483915" r:id="rId11"/>
    <p:sldMasterId id="2147483933" r:id="rId12"/>
    <p:sldMasterId id="2147483957" r:id="rId13"/>
    <p:sldMasterId id="2147483974" r:id="rId14"/>
    <p:sldMasterId id="2147483986" r:id="rId15"/>
    <p:sldMasterId id="2147484003" r:id="rId16"/>
    <p:sldMasterId id="2147484021" r:id="rId17"/>
    <p:sldMasterId id="2147484054" r:id="rId18"/>
    <p:sldMasterId id="2147484084" r:id="rId19"/>
    <p:sldMasterId id="2147484096" r:id="rId20"/>
    <p:sldMasterId id="2147484123" r:id="rId21"/>
    <p:sldMasterId id="2147484141" r:id="rId22"/>
    <p:sldMasterId id="2147484159" r:id="rId23"/>
    <p:sldMasterId id="2147484177" r:id="rId24"/>
    <p:sldMasterId id="2147484192" r:id="rId25"/>
    <p:sldMasterId id="2147484228" r:id="rId26"/>
  </p:sldMasterIdLst>
  <p:notesMasterIdLst>
    <p:notesMasterId r:id="rId57"/>
  </p:notesMasterIdLst>
  <p:handoutMasterIdLst>
    <p:handoutMasterId r:id="rId58"/>
  </p:handout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75" r:id="rId46"/>
    <p:sldId id="276" r:id="rId47"/>
    <p:sldId id="277" r:id="rId48"/>
    <p:sldId id="278" r:id="rId49"/>
    <p:sldId id="279" r:id="rId50"/>
    <p:sldId id="280" r:id="rId51"/>
    <p:sldId id="281" r:id="rId52"/>
    <p:sldId id="282" r:id="rId53"/>
    <p:sldId id="283" r:id="rId54"/>
    <p:sldId id="284" r:id="rId55"/>
    <p:sldId id="285" r:id="rId5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08"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A1B8FBA6-2FBF-414D-8A1D-24A8940BAD08}" type="datetimeFigureOut">
              <a:rPr lang="en-CA" smtClean="0"/>
              <a:t>30/04/2013</a:t>
            </a:fld>
            <a:endParaRPr lang="en-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4BFB404-CD1C-4B4D-946F-C3237E12C7A1}" type="slidenum">
              <a:rPr lang="en-CA" smtClean="0"/>
              <a:t>‹#›</a:t>
            </a:fld>
            <a:endParaRPr lang="en-CA"/>
          </a:p>
        </p:txBody>
      </p:sp>
    </p:spTree>
    <p:extLst>
      <p:ext uri="{BB962C8B-B14F-4D97-AF65-F5344CB8AC3E}">
        <p14:creationId xmlns:p14="http://schemas.microsoft.com/office/powerpoint/2010/main" val="15741957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4ED2DC2-A299-4C16-B64A-79ED8006184F}" type="datetimeFigureOut">
              <a:rPr lang="en-CA" smtClean="0"/>
              <a:t>30/04/2013</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36DD7FE-3141-4DF2-A9D2-8E460FB8C639}" type="slidenum">
              <a:rPr lang="en-CA" smtClean="0"/>
              <a:t>‹#›</a:t>
            </a:fld>
            <a:endParaRPr lang="en-CA"/>
          </a:p>
        </p:txBody>
      </p:sp>
    </p:spTree>
    <p:extLst>
      <p:ext uri="{BB962C8B-B14F-4D97-AF65-F5344CB8AC3E}">
        <p14:creationId xmlns:p14="http://schemas.microsoft.com/office/powerpoint/2010/main" val="34100711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45909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Master" Target="../slideMasters/slideMaster20.xml"/><Relationship Id="rId5" Type="http://schemas.microsoft.com/office/2007/relationships/hdphoto" Target="../media/hdphoto1.wdp"/><Relationship Id="rId4" Type="http://schemas.openxmlformats.org/officeDocument/2006/relationships/image" Target="../media/image27.png"/></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Master" Target="../slideMasters/slideMaster20.xml"/><Relationship Id="rId5" Type="http://schemas.microsoft.com/office/2007/relationships/hdphoto" Target="../media/hdphoto1.wdp"/><Relationship Id="rId4" Type="http://schemas.openxmlformats.org/officeDocument/2006/relationships/image" Target="../media/image27.pn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Master" Target="../slideMasters/slideMaster20.xml"/><Relationship Id="rId5" Type="http://schemas.microsoft.com/office/2007/relationships/hdphoto" Target="../media/hdphoto1.wdp"/><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Master" Target="../slideMasters/slideMaster20.xml"/><Relationship Id="rId5" Type="http://schemas.microsoft.com/office/2007/relationships/hdphoto" Target="../media/hdphoto1.wdp"/><Relationship Id="rId4" Type="http://schemas.openxmlformats.org/officeDocument/2006/relationships/image" Target="../media/image26.png"/></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427ADFA-8CEC-466B-A7FC-4B171D6838D0}" type="datetime1">
              <a:rPr lang="en-CA" smtClean="0"/>
              <a:t>30/04/2013</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63F9FCED-F5FD-47A1-AA7B-7F3751AE95BD}" type="slidenum">
              <a:rPr lang="en-CA" smtClean="0"/>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59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A58F5-D9AA-4355-B0DF-BC12064543A9}"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735212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E3E2E-D6CC-4231-A0B1-75289DE3D3E5}"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5845286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2AF69-ADB3-47DE-8701-869756D49717}"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9960235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D3352-A070-4EE1-818B-6383DD13C182}"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90596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06ECE-6799-4D01-B4AC-09E0C631CE59}"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8004278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5422300-569B-476F-970D-AFC40A86F42A}"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375641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6D672B1-385E-4359-8D2A-C9D4652B14F5}"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9337347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3D6F71-BAFA-470A-BBF1-C2F5D55C97EB}"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8336284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55F930-DB88-4A79-8443-5F06E4FCB81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5601820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FC6AE5E-6EBE-4223-B6C7-561DB9A84BCD}"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6765241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E04C4A-6D4D-498E-8148-5102E20AE2A6}"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77453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756FC-1A5D-4CCB-BFE7-6F493043EF7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680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EC6410-F2C9-465B-AC08-00C6D2319EB6}"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615688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68F3B7-3EBD-4E80-A7A2-5200D2B9B030}"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8165258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948CF7-66D6-4105-9C61-4EEC368A86EB}"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84796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0768F6-1991-4879-B966-E9E66EF75376}"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7154322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2012-69AC-408B-83F6-4D316AF5F022}"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886087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7D4E3-ECB2-467F-AD39-E916B786ED9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47409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CF3E0-D419-4813-B1B8-5AEB6B76E890}"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088975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DD66D-0FA3-422E-A436-FDDF5BD5306A}"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828119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68744-7841-4A0E-A959-8EF37259DEE4}"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775026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8EBD5-336B-4E68-A085-17D2E3AE5786}"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816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91B2C2-314E-4A44-90CD-0B3CA574446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267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EC39A-6578-4176-94C4-57FD09380A4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147428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1F1A6B3-4D2F-4869-8A54-3991F629799F}"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9356769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8F5BDC9-9C10-40EE-A003-960552A680AC}"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1121635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EE22DB-55BF-4BC4-B40E-8A162305F1F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333792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E04628-A094-43DE-ABCD-099CC6E63514}"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259902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8D1131-156E-4C23-A0FF-D474F279247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1228790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A97615-E34D-4119-98D6-B4B27473BA7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5648606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B15FEC-F8AD-4B59-A10F-D97CEA43356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624391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6DFC72-7E66-404B-8A53-4C15A41C0BC6}"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5604214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750FB4-3843-47A7-8F50-BC1514BFE173}"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964752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1B008-7E55-4687-B465-806D99346C3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975828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4F66B3-351E-4E90-AB70-9A835718F640}"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210161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803C46F-78DA-4626-B367-01C1A9E97250}"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326954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AE320-6251-41E1-B1F9-7D0A7ACCF69E}"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81668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B6A04-296F-470A-A676-36719005DBCB}"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828295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EC644-C082-4106-B4A8-0F3AF13A6CE3}"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881449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C501A-E16E-4A38-BBFF-CAF1FD47ED31}"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2139100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6B1EA-BA4A-430E-9596-C0ED10C26D9E}"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62912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66AF5-1662-4224-8608-E4AFE9A04CC0}"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5397110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CD88658-DF1B-403C-AB32-B939841A0212}"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7037857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BE5B9EA-BF0C-4E71-A90B-70D2E12AA86E}"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18512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82478-AFFB-48FB-B9F1-2A443D9DFCE6}"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929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C951BA-680C-406F-B2D8-9A5232740C6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659254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7D0376-E401-4416-BE8B-ED170EFD3F98}"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92301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E61CB3B-A917-4897-8DD5-FB53144A6A54}" type="datetime1">
              <a:rPr lang="en-CA" smtClean="0"/>
              <a:t>30/04/2013</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6266218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D1619-988C-428B-BD61-547C2FA38D24}"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336512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A504F-8638-4476-9CFE-0C32D54BE01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9424448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5A7160-EFC2-4EEA-BB6F-999C633BDADE}"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8183549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5BBFA4-D465-48FA-99A7-3F808ADB1C9E}"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5111249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B07A44-578A-4A70-BE74-D7651B9BAFB2}"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7537188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07E44-1077-4594-9200-65DF66DC71F2}"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533723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527EA-9D44-4B88-B2BF-D6D2D3F468C8}"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14886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2F98D-D2AB-4DA3-B639-3E8E444DD7B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6231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A7B86-363B-4CEC-9996-E9357D236AE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4771333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51B87-FE33-4BC7-B64C-52759FE5AF2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2822596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C030DC-1DB5-4191-90BD-71C5B3DDFF6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2095735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F706B-4F57-4F41-B20E-6F299AC271AB}"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1867248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D7184-6555-4A41-92C2-7A9EBF9D1F7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4994162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79CF13D-3EFF-46E7-B645-3FB7F1F5D4C9}"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9206967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488D879-7079-4424-9F70-DBC839892F3B}" type="datetime1">
              <a:rPr lang="en-CA" smtClean="0"/>
              <a:t>30/04/2013</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5163223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3B80342-B970-4D25-BE5D-F9D36692D3B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3292325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EF9E7E7-C7E1-4654-A3A0-97301D741DCF}"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3320403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C22BC15-A12A-4ED5-B8DD-4F7A11DDAC65}" type="datetime1">
              <a:rPr lang="en-CA" smtClean="0"/>
              <a:t>30/04/2013</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1767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2603F-6BE6-4C02-B6FB-F8A202829BE8}"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8652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B9594D-FE88-439A-AF72-FDA55EB3A8FF}"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291534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059DC29-EC63-43E2-B62B-DDBF707E6EAB}" type="datetime1">
              <a:rPr lang="en-CA" smtClean="0"/>
              <a:t>30/04/2013</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545522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37573A-4B74-43B3-9FBA-89B54D2EE24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9869964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2BCAA2-82EE-4351-ADC7-DF89D1EA9BD6}"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5711175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F5830D-1885-41AF-A454-E13CD449F9C7}"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025053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F1FD8-7060-4F77-88AD-F472F854F806}"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06647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53DDF-3038-414E-AAC5-2F74AF4BCA52}"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2011326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B2C39-00BB-48BF-A974-07B4CC86614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8006514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4CD33-DC0D-46DA-96DB-2025E9FF7ADB}"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438267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0A78E4B-7CCF-471E-8894-B3F606D17C04}" type="datetime1">
              <a:rPr lang="en-CA" smtClean="0"/>
              <a:t>30/04/2013</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476707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FBF85-7084-4F47-B5E9-5D2E30AE44B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79705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A214927-FFD9-43B5-BEFE-CDE82D3309BD}" type="datetime1">
              <a:rPr lang="en-CA" smtClean="0"/>
              <a:t>30/04/2013</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3F9FCED-F5FD-47A1-AA7B-7F3751AE95BD}" type="slidenum">
              <a:rPr lang="en-CA" smtClean="0"/>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266036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F215E59-9B24-455B-87CC-B2832BDA72DB}" type="datetime1">
              <a:rPr lang="en-CA" smtClean="0"/>
              <a:t>30/04/2013</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761256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195BD9C-8452-4AEE-A12A-ABE56CBAAA67}"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378560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D361524-9401-4AB5-9216-A309DA39FE02}"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287588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21F96-7164-45CF-B5EF-87057388E2D4}"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0220041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59659B0-4820-43B3-9F5D-F10744901B15}" type="datetime1">
              <a:rPr lang="en-CA" smtClean="0"/>
              <a:t>30/04/2013</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330641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2754A2-3C5E-48F5-A5B9-0F9868508B0F}"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512071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878A94-C482-4AB0-AFEC-15AC17A007E6}"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3299894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B935658-C3AF-460C-970B-2AA87F41A546}" type="datetime1">
              <a:rPr lang="en-CA" smtClean="0"/>
              <a:t>30/04/2013</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890337222"/>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12769B-0D79-46F0-9DA3-DECB79987A05}"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952529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495939-FFC3-480C-9C96-7A29F043399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255346" y="2750337"/>
            <a:ext cx="1171888" cy="1356442"/>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860173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467BD3-C2C9-4B1D-9EF8-AD62AEA4B5FF}"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525719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7B9B56-18DF-49C4-A681-890859C19E25}"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1745129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64BF0-475A-4CD9-A216-7F040C366C3E}"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23244040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4849E-F030-4060-800E-19F1C66087B9}"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630726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5CEC8-3C7A-4AD3-95F0-2A11BE205250}"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3827189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99CEB-17D7-4547-A47F-34A8ABD591E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17301018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9E5CD9A-4970-4CF7-8CB6-BA863E5C41D7}" type="datetime1">
              <a:rPr lang="en-CA" smtClean="0"/>
              <a:t>30/04/2013</a:t>
            </a:fld>
            <a:endParaRPr lang="en-CA"/>
          </a:p>
        </p:txBody>
      </p:sp>
      <p:sp>
        <p:nvSpPr>
          <p:cNvPr id="5" name="Footer Placeholder 4"/>
          <p:cNvSpPr>
            <a:spLocks noGrp="1"/>
          </p:cNvSpPr>
          <p:nvPr>
            <p:ph type="ftr" sz="quarter" idx="11"/>
          </p:nvPr>
        </p:nvSpPr>
        <p:spPr>
          <a:xfrm>
            <a:off x="3776135" y="6422854"/>
            <a:ext cx="4279669" cy="365125"/>
          </a:xfrm>
        </p:spPr>
        <p:txBody>
          <a:bodyPr/>
          <a:lstStyle/>
          <a:p>
            <a:endParaRPr lang="en-CA"/>
          </a:p>
        </p:txBody>
      </p:sp>
      <p:sp>
        <p:nvSpPr>
          <p:cNvPr id="6" name="Slide Number Placeholder 5"/>
          <p:cNvSpPr>
            <a:spLocks noGrp="1"/>
          </p:cNvSpPr>
          <p:nvPr>
            <p:ph type="sldNum" sz="quarter" idx="12"/>
          </p:nvPr>
        </p:nvSpPr>
        <p:spPr>
          <a:xfrm>
            <a:off x="8073048" y="6422854"/>
            <a:ext cx="879759"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50660312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DFA30F-9253-481D-9058-DF8A79C3E47C}"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6271285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99D52A-CDEE-4537-AF48-D14F1A95D514}"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2006507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E2496-C03B-486F-9E62-D3DC39E6032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036409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AC0643-EA0C-4E46-9CBF-8BAA8B96F28D}"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5090401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A4510E-9687-44AF-A93A-195DCF8C3EA8}"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500612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BBC8BF-6B4D-4D7E-B408-BE32EBE3DEF7}"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05129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BCAEAB-B6FB-4A4D-8E42-F7DF73A49118}"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2089300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3CFA9-1514-45E0-B218-9A227D76B997}"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86593455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29AF6-3754-4FD7-96BE-87F671F75D8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058591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EB3B00-8F1F-49EB-983A-9D83C420DCB6}"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1373233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5BF757-7C5C-46D5-8F26-E0AA1C600E1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2157642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FECBE-7A7F-4387-81A2-CD1BA2FD25E2}"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5257546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612A3-C790-4F9B-B275-45700F3A366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455639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B8870-C68A-4C52-B057-86EE6C37CE94}"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35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FF4577-6F71-4675-A089-599741F8C97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67852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F5F28-A2BF-40EB-BAF6-7C477EC0299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729455" y="2869895"/>
            <a:ext cx="1154151" cy="1090789"/>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0531705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0E6D4-9C8B-4311-8202-FD30CF550324}"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6236306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1CED0-E9E7-4210-8F44-819B0BE2CA1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3454705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E260D-2508-43AE-9BAD-7BAE104283D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91230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71E1E8-5CAA-4A75-933F-A3341DFCD63E}"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32857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8F9316-A873-4224-91CC-D46CAA83F37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814567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8E4A-2B1D-4080-AF20-E9C7F8E4D4FC}"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101301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8728C8D5-D68D-42E3-BE8F-E9C3113C7FE3}" type="datetime1">
              <a:rPr lang="en-CA" smtClean="0"/>
              <a:t>30/04/2013</a:t>
            </a:fld>
            <a:endParaRPr lang="en-CA"/>
          </a:p>
        </p:txBody>
      </p:sp>
      <p:sp>
        <p:nvSpPr>
          <p:cNvPr id="9" name="Footer Placeholder 8"/>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8944293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C7FB4CC7-74C1-41E4-B11C-7F7E08DF6B2D}" type="datetime1">
              <a:rPr lang="en-CA" smtClean="0"/>
              <a:t>30/04/2013</a:t>
            </a:fld>
            <a:endParaRPr lang="en-CA"/>
          </a:p>
        </p:txBody>
      </p:sp>
      <p:sp>
        <p:nvSpPr>
          <p:cNvPr id="11" name="Footer Placeholder 10"/>
          <p:cNvSpPr>
            <a:spLocks noGrp="1"/>
          </p:cNvSpPr>
          <p:nvPr>
            <p:ph type="ftr" sz="quarter" idx="11"/>
          </p:nvPr>
        </p:nvSpPr>
        <p:spPr/>
        <p:txBody>
          <a:bodyPr/>
          <a:lstStyle/>
          <a:p>
            <a:endParaRPr lang="en-CA"/>
          </a:p>
        </p:txBody>
      </p:sp>
      <p:sp>
        <p:nvSpPr>
          <p:cNvPr id="12" name="Slide Number Placeholder 11"/>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8077815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3C59BADE-1974-4956-A548-FD034E850015}" type="datetime1">
              <a:rPr lang="en-CA" smtClean="0"/>
              <a:t>30/04/2013</a:t>
            </a:fld>
            <a:endParaRPr lang="en-CA"/>
          </a:p>
        </p:txBody>
      </p:sp>
      <p:sp>
        <p:nvSpPr>
          <p:cNvPr id="7" name="Footer Placeholder 6"/>
          <p:cNvSpPr>
            <a:spLocks noGrp="1"/>
          </p:cNvSpPr>
          <p:nvPr>
            <p:ph type="ftr" sz="quarter" idx="11"/>
          </p:nvPr>
        </p:nvSpPr>
        <p:spPr/>
        <p:txBody>
          <a:bodyPr/>
          <a:lstStyle/>
          <a:p>
            <a:endParaRPr lang="en-CA"/>
          </a:p>
        </p:txBody>
      </p:sp>
      <p:sp>
        <p:nvSpPr>
          <p:cNvPr id="8" name="Slide Number Placeholder 7"/>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741985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93AC0F-EA8E-4995-95CD-F0DCBC6C95DE}"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41205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D96643-FFF7-4AEA-B9DD-63B71D9FC856}"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2826975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0466BA8-2458-4184-8F6F-F6EB2C9A6335}" type="datetime1">
              <a:rPr lang="en-CA" smtClean="0"/>
              <a:t>30/04/2013</a:t>
            </a:fld>
            <a:endParaRPr lang="en-CA"/>
          </a:p>
        </p:txBody>
      </p:sp>
      <p:sp>
        <p:nvSpPr>
          <p:cNvPr id="9" name="Footer Placeholder 8"/>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869998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CB52518-B40F-48A1-911A-A2D95C7874E3}" type="datetime1">
              <a:rPr lang="en-CA" smtClean="0"/>
              <a:t>30/04/2013</a:t>
            </a:fld>
            <a:endParaRPr lang="en-CA"/>
          </a:p>
        </p:txBody>
      </p:sp>
      <p:sp>
        <p:nvSpPr>
          <p:cNvPr id="9" name="Footer Placeholder 8"/>
          <p:cNvSpPr>
            <a:spLocks noGrp="1"/>
          </p:cNvSpPr>
          <p:nvPr>
            <p:ph type="ftr" sz="quarter" idx="11"/>
          </p:nvPr>
        </p:nvSpPr>
        <p:spPr>
          <a:xfrm>
            <a:off x="3499101" y="6356350"/>
            <a:ext cx="5911517" cy="365125"/>
          </a:xfrm>
        </p:spPr>
        <p:txBody>
          <a:bodyPr/>
          <a:lstStyle/>
          <a:p>
            <a:endParaRPr lang="en-CA"/>
          </a:p>
        </p:txBody>
      </p:sp>
      <p:sp>
        <p:nvSpPr>
          <p:cNvPr id="10" name="Slide Number Placeholder 9"/>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720799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34D91A-9B42-4473-9822-6B005F9F4B69}"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935126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2FA12E-E240-422C-9EBA-D4926F414079}"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6669886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99F996-B851-47AF-AEA0-EA0FDE8FAD4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80660552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80B7C4-7F31-468E-9B73-7B282A2C31C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9376724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1BA3C5-8EB0-4EB6-8578-C386CBBFAF3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1475264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904578-E308-4704-ABE5-893BAD486EDD}"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635188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A87D3A-97AF-4F0F-920D-F78C4DB7CE71}"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14255893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252F7D-374A-40B5-9072-E1A8AFA2250F}"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55129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9B6DCB-4F02-4475-A674-98BE6558A0D6}"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88536139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62784-C0DD-4161-ADB9-42E28DA20ED4}"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4358491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15443-7C80-4937-AD10-D7B6DFEAB325}"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4376286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06964-EC9A-4556-A988-8B4DB32A75A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05039429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32136-5265-4662-94CB-9A4D6EA236CF}"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8790512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54B05-0BBB-42AC-851A-ABF4B7FC47CB}"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F9FCED-F5FD-47A1-AA7B-7F3751AE95BD}"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152011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0421560-1D30-4CED-A390-F3DE01973833}"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7016515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4C29D9E-2133-4372-AD77-F798EF761618}"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F9FCED-F5FD-47A1-AA7B-7F3751AE95BD}"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154920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D050117-45D8-454F-B2B1-5336E406CA51}"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8435683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7C1EA-129D-4420-9E46-CB0A6A2E3C8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5650684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070785-8CBD-4A5D-9838-003389120BF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88204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C09051-81BA-475C-98C6-705ECAB4A465}"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5026949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1A3240-52D0-40F3-A85E-B051424086E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31065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026A9D-A6C2-40F1-BB9A-6565E5ECC83D}"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5910359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EA265-0700-44AF-A736-6664C4826078}"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2177000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0DE616-CF8A-4263-8DE0-1B427D3334DB}"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71155042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202186-4335-401F-A64A-B4344A9AE948}"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5844280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543817-5D52-4B44-A2B6-83248661B195}"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3215849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9A5B0-5766-42C2-9B0F-C649F51273CA}"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67469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D8906-F9A1-41E8-B5DB-28FE16CC31B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7594112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DED2A-DD10-483C-B001-D53641FE8D53}"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8819523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A122DC04-96F0-49B7-90C6-20A2905FD88A}"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549452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FB8199B-E27F-4B30-BD8A-B94B11438939}"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366735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649CF-FB51-46F3-89CF-FE42B5320FF2}"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6488398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4FE5B-1596-4BE1-9F03-435B24316B3E}"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40930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D5D45-6DE5-455C-B6A5-46D9B702195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2062546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DF7657-CA6F-4680-9DFB-9D85606175B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939938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216D1-1F56-4642-84D7-E1AC978C780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1279915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599AB9-2627-4306-88D1-2459B8E0B5D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9488643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4FF7CA-6475-426F-85DA-9EBAFBBC221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82515998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603C0E-1F16-44FE-9241-BDE445052B5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3006486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4762BB-512E-42E4-B1C8-27016A8DA9D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8816151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34E78-6F09-4D67-BFF3-2B22A72B3B26}"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42077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69582-BF66-4EDD-A3EC-959CB72FA2EB}"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495022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2CC48C-BECE-482B-A253-5F785DF5DF0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66427621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ED5916-A53A-4E1C-B402-3933DDD02AFF}"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3114182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52A16A-36F0-4E03-A48D-462854198969}"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6520060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8B08F-7CAB-4EE9-9471-73B659FAE35F}"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9736670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640E9-F0AE-4B58-B6C6-4D08327F988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1967166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2B82141E-D31C-4EC9-93D9-E8C0CEF5D02A}" type="datetime1">
              <a:rPr lang="en-CA" smtClean="0"/>
              <a:t>30/04/2013</a:t>
            </a:fld>
            <a:endParaRPr lang="en-CA"/>
          </a:p>
        </p:txBody>
      </p:sp>
      <p:sp>
        <p:nvSpPr>
          <p:cNvPr id="6" name="Footer Placeholder 5"/>
          <p:cNvSpPr>
            <a:spLocks noGrp="1"/>
          </p:cNvSpPr>
          <p:nvPr>
            <p:ph type="ftr" sz="quarter" idx="11"/>
          </p:nvPr>
        </p:nvSpPr>
        <p:spPr>
          <a:xfrm>
            <a:off x="1141412" y="5883275"/>
            <a:ext cx="5105400" cy="365125"/>
          </a:xfrm>
        </p:spPr>
        <p:txBody>
          <a:bodyPr/>
          <a:lstStyle/>
          <a:p>
            <a:endParaRPr lang="en-CA"/>
          </a:p>
        </p:txBody>
      </p:sp>
      <p:sp>
        <p:nvSpPr>
          <p:cNvPr id="7" name="Slide Number Placeholder 6"/>
          <p:cNvSpPr>
            <a:spLocks noGrp="1"/>
          </p:cNvSpPr>
          <p:nvPr>
            <p:ph type="sldNum" sz="quarter" idx="12"/>
          </p:nvPr>
        </p:nvSpPr>
        <p:spPr>
          <a:xfrm>
            <a:off x="10742612" y="5883275"/>
            <a:ext cx="3225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24545754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0F899-8E26-4571-8598-4ED997C4DA04}"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8640580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12424-3720-4717-ABD0-1EE4D56CE8D2}"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81460781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3F5BEE9F-3E2C-4A5D-BC06-853359F2FAD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54737666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D377CD3-9128-48DD-B5A4-2B364D22E9D8}"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67601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50CE5-B40B-4962-8B7F-377DF0FE5757}"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42483166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15C4EE-CC5D-4A27-8A18-AE0FA09044E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21451521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7D801-089B-4D92-8672-64F4B5C35E0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1425359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6AD8C9-E5BD-41B0-A5B5-E0860517FD5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24119117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A5DAFC-2D3F-4A9C-B260-F8DDCA030116}"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90788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2BE80A5-6064-4592-8A7F-9014527A704C}" type="datetime1">
              <a:rPr lang="en-CA" smtClean="0"/>
              <a:t>30/04/2013</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1812817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C3CF6-4DBD-4A7E-8CB4-73F2E5E9BB8F}"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3575856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3B19C95-16B1-4E7A-9346-0925EA36B320}" type="datetime1">
              <a:rPr lang="en-CA" smtClean="0"/>
              <a:t>30/04/2013</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14032828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266246-9793-4C1E-9320-D927622AC71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43846475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18ABE5-7240-42EF-9415-20B522BE1663}"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0022060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478A7A-C6E0-402A-94B1-44E616CA324C}"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653813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CA039-2E21-48E6-89A0-E8D575802C77}"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11309"/>
            <a:ext cx="1154151" cy="1090789"/>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142284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746E6-7458-4F9B-9E7F-6B9EEC380FE7}"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39248631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4C2F5-1E25-4366-9F92-195478F3EDF7}"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52370500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2B18D-9877-4FF6-812A-72B062BBE48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50040979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A3A8B-43DB-4809-8859-7EC20758DC45}"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6558758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0405AA5-97C6-44B0-92CF-7B4443503CE6}" type="datetime1">
              <a:rPr lang="en-CA" smtClean="0"/>
              <a:t>30/04/2013</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2280202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DAF1AFD-D6A7-4C79-A7CB-F0EB91890C24}" type="datetime1">
              <a:rPr lang="en-CA" smtClean="0"/>
              <a:t>30/04/2013</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3F9FCED-F5FD-47A1-AA7B-7F3751AE95BD}" type="slidenum">
              <a:rPr lang="en-CA" smtClean="0"/>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7040910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F41711F-9D4A-4AEA-ABEA-8C735EC083E2}" type="datetime1">
              <a:rPr lang="en-CA" smtClean="0"/>
              <a:t>30/04/2013</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56964132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E24FF9-E2F8-4EB4-A9A4-5E300E4BA3B8}"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8981610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37D7E0B-B796-4137-958E-A552E8569E65}"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98102105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EB1A78-487D-419A-8A7C-E5AD8EB8250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684185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031D9-93AF-4C36-9094-603050EF0031}"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11615"/>
            <a:ext cx="1154151" cy="1090789"/>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7268758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F6E4755-23A0-42AD-A549-C6E96527FF16}" type="datetime1">
              <a:rPr lang="en-CA" smtClean="0"/>
              <a:t>30/04/2013</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56400680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25AE36D1-5151-44A5-8936-B2CB2DE292FC}" type="datetime1">
              <a:rPr lang="en-CA" smtClean="0"/>
              <a:t>30/04/2013</a:t>
            </a:fld>
            <a:endParaRPr lang="en-CA"/>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3F9FCED-F5FD-47A1-AA7B-7F3751AE95BD}" type="slidenum">
              <a:rPr lang="en-CA" smtClean="0"/>
              <a:t>‹#›</a:t>
            </a:fld>
            <a:endParaRPr lang="en-C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9139661"/>
      </p:ext>
    </p:extLst>
  </p:cSld>
  <p:clrMapOvr>
    <a:overrideClrMapping bg1="dk1" tx1="lt1" bg2="dk2" tx2="lt2" accent1="accent1" accent2="accent2" accent3="accent3" accent4="accent4" accent5="accent5" accent6="accent6" hlink="hlink" folHlink="folHlink"/>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18B4E-F2C1-4FA6-96CD-3EE42DAAC93B}"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979224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3F739-EB51-4491-B978-298169935E3F}"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227600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90571B-BDE7-4156-AA79-C331D8418169}"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50821899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8EBA94-AFA6-4E18-8DFE-14B3EBF90BCD}"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23492584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41B6D0-D15A-4ADB-812E-81940DF47762}"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299593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0B14C-EFB2-4795-8D29-251A1C45A2C1}"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59500954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E75CC-1E81-48D9-9C12-02384B1823F3}"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5033752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C6C9F-6B59-4C1B-9000-73640E4D1DA5}"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14061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8DABE-BEC8-4A52-8852-C5B635BA606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09925"/>
            <a:ext cx="1154151" cy="1090789"/>
          </a:xfrm>
        </p:spPr>
        <p:txBody>
          <a:bodyPr/>
          <a:lstStyle/>
          <a:p>
            <a:fld id="{63F9FCED-F5FD-47A1-AA7B-7F3751AE95BD}" type="slidenum">
              <a:rPr lang="en-CA" smtClean="0"/>
              <a:t>‹#›</a:t>
            </a:fld>
            <a:endParaRPr lang="en-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3021107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EE14E0-F46A-4494-BE9F-7B0A7AA7D73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5108952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2D6DB4-42D6-4F7C-AAAC-AF13A65E918E}"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1275659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827B24-75E2-40FD-8013-3AB072CBFA28}"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3F9FCED-F5FD-47A1-AA7B-7F3751AE95BD}" type="slidenum">
              <a:rPr lang="en-CA" smtClean="0"/>
              <a:t>‹#›</a:t>
            </a:fld>
            <a:endParaRPr lang="en-CA"/>
          </a:p>
        </p:txBody>
      </p:sp>
    </p:spTree>
    <p:extLst>
      <p:ext uri="{BB962C8B-B14F-4D97-AF65-F5344CB8AC3E}">
        <p14:creationId xmlns:p14="http://schemas.microsoft.com/office/powerpoint/2010/main" val="338876620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18F909-8B41-4ACD-A4BE-335A7EC6862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0706156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46A6B05-D060-442F-8E67-152D0BE019F9}" type="datetime1">
              <a:rPr lang="en-CA" smtClean="0"/>
              <a:t>30/04/2013</a:t>
            </a:fld>
            <a:endParaRPr lang="en-CA"/>
          </a:p>
        </p:txBody>
      </p:sp>
      <p:sp>
        <p:nvSpPr>
          <p:cNvPr id="5" name="Footer Placeholder 4"/>
          <p:cNvSpPr>
            <a:spLocks noGrp="1"/>
          </p:cNvSpPr>
          <p:nvPr>
            <p:ph type="ftr" sz="quarter" idx="11"/>
          </p:nvPr>
        </p:nvSpPr>
        <p:spPr>
          <a:xfrm>
            <a:off x="2182708" y="6272784"/>
            <a:ext cx="6327648" cy="365125"/>
          </a:xfrm>
        </p:spPr>
        <p:txBody>
          <a:bodyPr/>
          <a:lstStyle/>
          <a:p>
            <a:endParaRPr lang="en-C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3F9FCED-F5FD-47A1-AA7B-7F3751AE95BD}" type="slidenum">
              <a:rPr lang="en-CA" smtClean="0"/>
              <a:t>‹#›</a:t>
            </a:fld>
            <a:endParaRPr lang="en-CA"/>
          </a:p>
        </p:txBody>
      </p:sp>
    </p:spTree>
    <p:extLst>
      <p:ext uri="{BB962C8B-B14F-4D97-AF65-F5344CB8AC3E}">
        <p14:creationId xmlns:p14="http://schemas.microsoft.com/office/powerpoint/2010/main" val="124427322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1ABCB7-CEA0-4C12-BFD0-63B93A3358D7}"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316362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1D8EB3-B4B4-4D25-BEE2-E5AB4696E679}"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76965083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86B1EC-97DF-4D42-A293-256622F7E321}"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5260440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B2B8-DB86-4175-944D-83CE6BE871F6}"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1935330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28180-4E61-4B84-9582-2055745EA316}"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48513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55656-C817-4AC4-A77F-79B46744178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297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6F219-5AA8-4D47-A890-BF48061F47B1}"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09925"/>
            <a:ext cx="1154151" cy="1090789"/>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73574180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A0A2E-DE02-4912-9C27-5DDD249EA8F9}" type="datetime1">
              <a:rPr lang="en-CA" smtClean="0"/>
              <a:t>30/04/2013</a:t>
            </a:fld>
            <a:endParaRPr lang="en-C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89834287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26D31-E7A3-43A2-BBEB-FE7068E98B7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974740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53C92A-7EF5-480E-8982-ED097A9FAEA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87213456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1B60C9-4760-477D-B5ED-412153FA7AA4}"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7947711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72CF46-44D1-4B7E-B71B-26E445EEE21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204250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09241-D0D5-4BF5-8D67-B937662E0358}"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5150356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C8C308-D424-4662-A879-EE23FFD873B7}"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71406538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0A0BA8-CA8F-4CE9-BE4B-04406C171408}"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95561398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4CF791-9CF8-4B15-8050-EAA4EEC7176F}"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44545722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3B400-6ECA-485A-BDBA-990442B32823}"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335558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8323F6E-1705-40F0-A80F-6179F1320D93}"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87195961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61D59-FB4B-44A1-907B-04D5409BE830}"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5036997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6639A-4A63-432C-B0F3-1C724238A626}"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35816059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562BE-B3BB-45A9-AB6F-B6099AD0C544}"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6983051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1C4EE-0335-4E9F-9E24-0835D0912648}"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88881753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47535-9436-43F7-B2D4-06564F1D5F4A}"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641200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DD282-DD81-46B6-9E75-8D8002FFADFD}"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10463280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11641B8-4E1F-46AC-A6F2-511AC9CF8ED2}"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42287285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EF0F13-4BE4-4057-8AA2-3B950B5C05C1}"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7842204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98C097-01EF-4287-B8BB-F1740D79A01F}"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36963227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232F98-FBC7-444F-A5C9-D546E9EBC25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532837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2495ACF-DF48-464C-A101-FEEF89B48397}"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82416115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1D6A007-D386-4C75-B405-880DBEE749E1}" type="datetime1">
              <a:rPr lang="en-CA" smtClean="0"/>
              <a:t>30/04/2013</a:t>
            </a:fld>
            <a:endParaRPr lang="en-CA"/>
          </a:p>
        </p:txBody>
      </p:sp>
      <p:sp>
        <p:nvSpPr>
          <p:cNvPr id="5" name="Footer Placeholder 4"/>
          <p:cNvSpPr>
            <a:spLocks noGrp="1"/>
          </p:cNvSpPr>
          <p:nvPr>
            <p:ph type="ftr" sz="quarter" idx="11"/>
          </p:nvPr>
        </p:nvSpPr>
        <p:spPr>
          <a:xfrm>
            <a:off x="3962399" y="5870575"/>
            <a:ext cx="4893958" cy="377825"/>
          </a:xfrm>
        </p:spPr>
        <p:txBody>
          <a:bodyPr/>
          <a:lstStyle/>
          <a:p>
            <a:endParaRPr lang="en-CA"/>
          </a:p>
        </p:txBody>
      </p:sp>
      <p:sp>
        <p:nvSpPr>
          <p:cNvPr id="6" name="Slide Number Placeholder 5"/>
          <p:cNvSpPr>
            <a:spLocks noGrp="1"/>
          </p:cNvSpPr>
          <p:nvPr>
            <p:ph type="sldNum" sz="quarter" idx="12"/>
          </p:nvPr>
        </p:nvSpPr>
        <p:spPr>
          <a:xfrm>
            <a:off x="10608958" y="5870575"/>
            <a:ext cx="551167" cy="3778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42322525"/>
      </p:ext>
    </p:extLst>
  </p:cSld>
  <p:clrMapOvr>
    <a:overrideClrMapping bg1="dk1" tx1="lt1" bg2="dk2" tx2="lt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5F6CA3-9570-4DBB-993F-57BA5335A5E8}"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24003999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32447-ED2F-4BCE-8CF0-205C8C872BC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7607544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A52ED0-F113-4DC1-B3AF-D136B692678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7074964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AFC1AA-56DF-4D3A-99EA-3E140EE565EE}"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9675310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14ECB5-C787-44AA-AAED-0E1C43027976}"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3455111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104DC49-BFC2-44F4-BF91-73DB3FA9757C}"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8454475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F7F5A-D0F8-43DF-B624-5B40CA3DB28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212517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71D66-4BAE-466E-9211-625BE4D9830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1767046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2ED93-AEA8-4E50-8462-F85FA275E365}"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777815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B5062F-EB33-4DCA-A7CD-4298F9F20F7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08169490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32449B-2B5F-4F68-81BE-30E021A8044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45942920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A9966-571C-45AC-94B4-A0B23FBF4A1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54591170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EC5AC-79E1-4CF7-92B3-170293105C0D}"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8286744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535495-23FC-40E1-91FC-F6787612221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85369749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4126F3-8E94-4CC5-A9E0-A391FB9BC45E}"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8410618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F8C923-E7A4-4028-9E46-5D368FDB1C98}"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0414949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9B9F2B-8077-43AA-965B-DA96FFBB14F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44018165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DFB679-47C5-4D40-96A9-918D7624468C}"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93192117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1456DC-78C8-4331-89C8-50C4B167567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44286597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46353-C0AD-451E-B958-3C221699770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834981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CDA5F1C-FFA0-4CA0-BE78-78904C493392}" type="datetime1">
              <a:rPr lang="en-CA" smtClean="0"/>
              <a:t>30/04/2013</a:t>
            </a:fld>
            <a:endParaRPr lang="en-CA"/>
          </a:p>
        </p:txBody>
      </p:sp>
      <p:sp>
        <p:nvSpPr>
          <p:cNvPr id="5" name="Footer Placeholder 4"/>
          <p:cNvSpPr>
            <a:spLocks noGrp="1"/>
          </p:cNvSpPr>
          <p:nvPr>
            <p:ph type="ftr" sz="quarter" idx="11"/>
          </p:nvPr>
        </p:nvSpPr>
        <p:spPr>
          <a:xfrm>
            <a:off x="680321" y="5936188"/>
            <a:ext cx="6126805" cy="365125"/>
          </a:xfrm>
        </p:spPr>
        <p:txBody>
          <a:bodyPr/>
          <a:lstStyle/>
          <a:p>
            <a:endParaRPr lang="en-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227035157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979D3D-A02C-4767-A291-13183F314726}"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1750286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1C6DB5-01F3-4076-8F59-C0E6A36748B3}"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4554225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148AD4-9755-4DDC-B9EB-334F1E63EA5D}"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3012997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ED216B5-9F1A-4274-B5ED-87606FCF0DA7}"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09488007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B5F11-8E25-4B52-929F-85F47F99AE72}"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6103466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37BE7-0E32-4450-8216-A424EC302A31}"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5462255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D72A1-0FF7-46B2-BABE-19A2735258F5}"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1165980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ABF48-C047-4EE7-9981-2421AAEC55B9}"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1940675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2B5F0-FFD5-4B53-A5D2-92C96422C323}"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443666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206A1-1081-4C4F-8339-9426559B8FC5}"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946721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5C2F35-FBD4-48E4-AF4E-452A82F571AD}"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5727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002079A-B603-43D7-A2C4-657AD1DCB817}"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5743965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752F437-CCB4-4727-91E4-6F0A165C455A}"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18468303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031D4-83AF-4E16-BC82-B85397E9B152}"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62389718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C1DBC5-D08F-40A5-A5FA-10A782F4794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64362440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89DABC-7C63-4290-9B00-C10E8C01FB7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46777234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5C68E9-FF04-4049-8B57-A600FB62220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50851483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47A3F-1D06-463B-93EA-3EFFC9E5CF74}"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4248892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5D4D5F-BF71-433B-A5CD-203B40E3B85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3956114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C0D8A7-F171-4A7B-B01C-F64A0015725F}"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6764424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DC8663-664F-4D52-8055-577F615A2CF1}"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222825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B1EE34-7598-41C3-984F-F3275DA2A28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122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88105-CBB4-46CE-9A80-AF53AB752135}"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47186609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DA43F-3A90-427F-9041-AFFE58183B09}"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53033556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01A7958-1CE2-434B-A83C-D8FF4675DE8D}" type="datetime1">
              <a:rPr lang="en-CA" smtClean="0"/>
              <a:t>30/04/2013</a:t>
            </a:fld>
            <a:endParaRPr lang="en-CA"/>
          </a:p>
        </p:txBody>
      </p:sp>
      <p:sp>
        <p:nvSpPr>
          <p:cNvPr id="6" name="Footer Placeholder 5"/>
          <p:cNvSpPr>
            <a:spLocks noGrp="1"/>
          </p:cNvSpPr>
          <p:nvPr>
            <p:ph type="ftr" sz="quarter" idx="11"/>
          </p:nvPr>
        </p:nvSpPr>
        <p:spPr>
          <a:xfrm>
            <a:off x="590396" y="6041362"/>
            <a:ext cx="3295413" cy="365125"/>
          </a:xfrm>
        </p:spPr>
        <p:txBody>
          <a:bodyPr/>
          <a:lstStyle/>
          <a:p>
            <a:endParaRPr lang="en-CA"/>
          </a:p>
        </p:txBody>
      </p:sp>
      <p:sp>
        <p:nvSpPr>
          <p:cNvPr id="7" name="Slide Number Placeholder 6"/>
          <p:cNvSpPr>
            <a:spLocks noGrp="1"/>
          </p:cNvSpPr>
          <p:nvPr>
            <p:ph type="sldNum" sz="quarter" idx="12"/>
          </p:nvPr>
        </p:nvSpPr>
        <p:spPr>
          <a:xfrm>
            <a:off x="4862689" y="5915888"/>
            <a:ext cx="1062155" cy="490599"/>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62022921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B0431-15D3-4EFF-AD89-CB71D13B5142}"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29428204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166BC5A-89CE-4FCB-A8E3-8A0352A356C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29382187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6BDD5692-1C7F-4FB1-984F-B909D2A34946}"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4535744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E49A85-A93C-4727-9464-296CF929743F}"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595333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0D0657-C9EA-4ACE-89C8-747C2E2232C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665841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BD1D4-59A9-477D-8466-3F3DE57F353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20121811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D5F000-71E8-43BC-8DEB-668531DAEE1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69921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1EF0F-BD6D-4DF4-B429-151391506288}"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50702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C2140-9449-4FB2-AE40-D904F07CE60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22446648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E04747-9270-4780-9F97-C9386F177C5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50737359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2132DB-F72C-49C4-99ED-50EB3A789476}"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57844126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457CF5-69E0-4E40-A4D7-566E1E44EC53}"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35998009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80071-73A6-4303-8CE4-351B6FEC4A0D}"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22364668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D00A6-1719-4CC3-ACD9-D703295FBE03}"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1399829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83EE3DFB-A6CC-48C3-B9E3-73F681ECCB84}" type="datetime1">
              <a:rPr lang="en-CA" smtClean="0"/>
              <a:t>30/04/2013</a:t>
            </a:fld>
            <a:endParaRPr lang="en-CA"/>
          </a:p>
        </p:txBody>
      </p:sp>
      <p:sp>
        <p:nvSpPr>
          <p:cNvPr id="6" name="Footer Placeholder 5"/>
          <p:cNvSpPr>
            <a:spLocks noGrp="1"/>
          </p:cNvSpPr>
          <p:nvPr>
            <p:ph type="ftr" sz="quarter" idx="11"/>
          </p:nvPr>
        </p:nvSpPr>
        <p:spPr>
          <a:xfrm>
            <a:off x="1141412" y="5883275"/>
            <a:ext cx="5105400" cy="365125"/>
          </a:xfrm>
        </p:spPr>
        <p:txBody>
          <a:bodyPr/>
          <a:lstStyle/>
          <a:p>
            <a:endParaRPr lang="en-CA"/>
          </a:p>
        </p:txBody>
      </p:sp>
      <p:sp>
        <p:nvSpPr>
          <p:cNvPr id="7" name="Slide Number Placeholder 6"/>
          <p:cNvSpPr>
            <a:spLocks noGrp="1"/>
          </p:cNvSpPr>
          <p:nvPr>
            <p:ph type="sldNum" sz="quarter" idx="12"/>
          </p:nvPr>
        </p:nvSpPr>
        <p:spPr>
          <a:xfrm>
            <a:off x="10742612" y="5883275"/>
            <a:ext cx="3225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07341676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D9134-286F-42C3-B374-4F3CB7918C4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3290584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CD0E4-476E-4D36-8C4B-79D4B90E616B}"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58607773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C7E661FC-C2D6-4315-A9C5-D2E4E1E3804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541699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C80705-B295-4276-A195-80874AE43807}"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5300907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E68EA7ED-AEE9-41E5-8234-C95FD2508E0E}"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30322046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4A28C7-E95C-40D5-B33D-9EFDA98C5C8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76679353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933968-12BB-4EA6-ACEF-BAEF46B51F7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5824845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6ABA88-35FC-4560-9CC0-C1F5FF68B92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9739337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D16B4-0A5E-4917-8165-70BE5D68210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0345943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D322C4-8E94-47A3-B278-984756642886}"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68234824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D4A64A1-E8B8-4A50-9A30-CF5D632AECFD}"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66508438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A5959-CDA2-48EC-A3D6-A3BF53010AF2}"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7255756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9EFD6E-1059-49A6-BE8D-485508A1A1E3}"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70915212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9F1963-C3AC-4067-AD66-9053340576CD}"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568201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C2A59-FA5A-4E8F-9B71-B6AB0B72CB37}"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64241948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949056B-81EE-4B63-A018-45E40271AF5B}" type="datetime1">
              <a:rPr lang="en-CA" smtClean="0"/>
              <a:t>30/04/2013</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49792625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F0A1FBC-B47C-4711-B823-A67309568536}" type="datetime1">
              <a:rPr lang="en-CA" smtClean="0"/>
              <a:t>30/04/2013</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0938230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C3C53A-5E06-4BED-B4F2-CCD9AB1A8D5E}" type="datetime1">
              <a:rPr lang="en-CA" smtClean="0"/>
              <a:t>30/04/2013</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9924453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EAD0F-F643-4766-BB56-9CD61D387AF4}"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72737566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2360F-9D48-4F37-A907-DFCDBC220244}"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9676330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19F60-B5D0-42EC-8B46-DC20E80447BF}"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22329801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445FD-8A9D-4D4A-9A2B-4F476A7DCA1D}"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3568439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955E7-BF78-4EF6-B8F3-5BA11D47B78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13371769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64F8E6-BA7D-4C81-B12E-2AE7CE1C95D1}" type="datetime1">
              <a:rPr lang="en-CA" smtClean="0"/>
              <a:t>30/04/2013</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3416697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3CC6E4-1528-4768-9A73-D035566DF7F9}" type="datetime1">
              <a:rPr lang="en-CA" smtClean="0"/>
              <a:t>30/04/2013</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80784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55DF9E-41A5-4678-BC14-1DEE5D9DF7CE}"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215252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C267BE-10F4-419C-AF42-C2BE4A01BDBF}"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282557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B8BF80-68A4-48EE-8279-41BC6DF15E3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71976599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B85103-7C1C-4055-B8E6-C28A77E73D4D}"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91324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D45C20-A350-4AF1-A3F0-CAEE1D59E99F}" type="datetime1">
              <a:rPr lang="en-CA" smtClean="0"/>
              <a:t>30/04/2013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440061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B9C3868-3F53-45E3-9D9D-967829BC95DC}" type="datetime1">
              <a:rPr lang="en-CA" smtClean="0"/>
              <a:t>30/04/2013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1557578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3F5D5-07AC-4AB0-B678-3855495FB6EF}"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22371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0BEC1-E11D-4E2A-BF1F-4D22096DB79D}"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6438391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857481-C607-4E34-AFF2-015D6FB228F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98000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56235A6-A92E-4482-941A-84BBF90DAB20}" type="datetime1">
              <a:rPr lang="en-CA" smtClean="0"/>
              <a:t>30/04/2013</a:t>
            </a:fld>
            <a:endParaRPr lang="en-CA"/>
          </a:p>
        </p:txBody>
      </p:sp>
      <p:sp>
        <p:nvSpPr>
          <p:cNvPr id="5" name="Footer Placeholder 4"/>
          <p:cNvSpPr>
            <a:spLocks noGrp="1"/>
          </p:cNvSpPr>
          <p:nvPr>
            <p:ph type="ftr" sz="quarter" idx="11"/>
          </p:nvPr>
        </p:nvSpPr>
        <p:spPr>
          <a:xfrm>
            <a:off x="1876424" y="5410201"/>
            <a:ext cx="5124886" cy="365125"/>
          </a:xfrm>
        </p:spPr>
        <p:txBody>
          <a:bodyPr/>
          <a:lstStyle/>
          <a:p>
            <a:endParaRPr lang="en-CA"/>
          </a:p>
        </p:txBody>
      </p:sp>
      <p:sp>
        <p:nvSpPr>
          <p:cNvPr id="6" name="Slide Number Placeholder 5"/>
          <p:cNvSpPr>
            <a:spLocks noGrp="1"/>
          </p:cNvSpPr>
          <p:nvPr>
            <p:ph type="sldNum" sz="quarter" idx="12"/>
          </p:nvPr>
        </p:nvSpPr>
        <p:spPr>
          <a:xfrm>
            <a:off x="9896911" y="5410199"/>
            <a:ext cx="771089"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30643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960C8F-2EE9-45EE-B230-7F39FDE91930}"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540104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289018-0027-4005-BFDA-0F7699464409}"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6998701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F91ECC-5185-4989-A3DB-3D091C85645B}"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61883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C7DE81-8D3B-4AE6-BC38-610137B74DBC}"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517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EFE51B-7F79-4EF6-ACB5-FDA24188BFFB}"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877619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B29E06-7F6B-4F9F-8965-7D904BCA0446}"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087452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3AC76-7180-4149-9DA1-CECAD6F5ABAE}"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575577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8B4B1-81FB-43DC-B2CA-9DD1D9E12678}"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751014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E44D6-8C73-4195-AC68-62E5522DD2A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731278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F1620-5862-4DB2-8CF8-5CDDA101D5CA}"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846893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71420-CE2F-4CEA-9349-9CAA96348C37}"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54525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1F3F5-6BD0-4ED8-B3EA-B60FD87538B8}"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7111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52280-766A-4062-B78F-89E68CE5D777}"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229802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815AD2-B61D-4A72-8FBE-32209E98886E}"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74436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15AAE8-D3E7-4C43-9EF5-C7A72A0557EE}"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005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B1E7F43-7702-466C-ABCC-1038989D5644}"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352791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6E867A-A572-4AA2-91AD-1D190A69C65B}"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8345775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649033-4398-472A-B241-4332419AB7A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863353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A631E0-4E08-4FBB-9E7E-0E63A1C2B909}" type="datetime1">
              <a:rPr lang="en-CA" smtClean="0"/>
              <a:t>30/04/2013</a:t>
            </a:fld>
            <a:endParaRPr lang="en-CA"/>
          </a:p>
        </p:txBody>
      </p:sp>
      <p:sp>
        <p:nvSpPr>
          <p:cNvPr id="5" name="Footer Placeholder 4"/>
          <p:cNvSpPr>
            <a:spLocks noGrp="1"/>
          </p:cNvSpPr>
          <p:nvPr>
            <p:ph type="ftr" sz="quarter" idx="11"/>
          </p:nvPr>
        </p:nvSpPr>
        <p:spPr>
          <a:xfrm>
            <a:off x="5332412" y="5883275"/>
            <a:ext cx="4324044" cy="365125"/>
          </a:xfrm>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1942625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7B8D5A-828C-4C31-BDF6-0AEA5BE0CAAA}"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951856" y="5867131"/>
            <a:ext cx="551167" cy="365125"/>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195650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362D2-5C89-496B-B963-6ACE87591E8B}"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093468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BF7B7B-5C78-4BF7-9A22-3CF203BF14A8}"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581102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ECE929-96CE-4EE4-B1AD-ABC0E06FD92C}"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0025540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4523B1-6FD7-401D-B42D-0B351E459DDC}"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129458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F272-5690-44FF-B981-2BEDE9532A88}"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65363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0E7E0-E698-4E41-B01C-0D1355E713B5}"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96709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C4DFCA-9ABA-4F07-97DE-2CA61377CD85}"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4943682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7C61F-E4CE-4B67-B361-C07B8FE48FDB}"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241114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47537-DA4B-4A88-8328-4A3145F2AF8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0668833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681C3A-3827-4877-97B9-7E10E20D394E}"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197639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12D79-5C36-4252-8256-86E3B6868D02}"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251907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92B31-B829-44DC-A296-4A41912A03C5}"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70477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30FFD-B4A7-4DFA-A936-F68CD3EF424D}"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618212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BAEEF-5CB3-44A5-99BF-F219A3A9B8CC}"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8536741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B47A1-28C4-45A4-917D-E12034DA5153}"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650509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7BC469-444B-4E4A-AF06-C50ABE811B4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84379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C222B-B5F2-48AB-B83B-5EFACA160BF7}"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7922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250A6A8-19A6-4410-8297-85C7A4EC7A2A}" type="datetime1">
              <a:rPr lang="en-CA" smtClean="0"/>
              <a:t>30/04/2013</a:t>
            </a:fld>
            <a:endParaRPr lang="en-CA"/>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CA"/>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782474665"/>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BD4890-B04A-49C7-BEF1-9AF23560B7A9}"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1320338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491954B-8F15-4FB9-8AFA-A29F8F363F7C}" type="datetime1">
              <a:rPr lang="en-CA" smtClean="0"/>
              <a:t>30/04/2013</a:t>
            </a:fld>
            <a:endParaRPr lang="en-CA"/>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CA"/>
          </a:p>
        </p:txBody>
      </p:sp>
      <p:sp>
        <p:nvSpPr>
          <p:cNvPr id="6" name="Slide Number Placeholder 5"/>
          <p:cNvSpPr>
            <a:spLocks noGrp="1"/>
          </p:cNvSpPr>
          <p:nvPr>
            <p:ph type="sldNum" sz="quarter" idx="12"/>
          </p:nvPr>
        </p:nvSpPr>
        <p:spPr>
          <a:xfrm>
            <a:off x="8604504" y="5211060"/>
            <a:ext cx="2112264" cy="228600"/>
          </a:xfrm>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19659405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6C9B0B-9FEA-4DEC-8BD2-F405E0C18996}"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5829052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30EB81-15CD-4200-9AF3-A218B812FD27}"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424250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729FFB-5EEA-42BC-ABE9-AE2DFE9EB9F5}"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40853089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95B88-83C0-4F6D-AA58-EBF7E86BB048}"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17093988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A7B31ED-421E-4715-886B-DB24549525C1}" type="datetime1">
              <a:rPr lang="en-CA" smtClean="0"/>
              <a:t>30/04/2013</a:t>
            </a:fld>
            <a:endParaRPr lang="en-CA"/>
          </a:p>
        </p:txBody>
      </p:sp>
      <p:sp>
        <p:nvSpPr>
          <p:cNvPr id="9" name="Footer Placeholder 8"/>
          <p:cNvSpPr>
            <a:spLocks noGrp="1"/>
          </p:cNvSpPr>
          <p:nvPr>
            <p:ph type="ftr" sz="quarter" idx="11"/>
          </p:nvPr>
        </p:nvSpPr>
        <p:spPr/>
        <p:txBody>
          <a:bodyPr/>
          <a:lstStyle>
            <a:lvl1pPr algn="r">
              <a:defRPr/>
            </a:lvl1pPr>
          </a:lstStyle>
          <a:p>
            <a:endParaRPr lang="en-CA"/>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3F9FCED-F5FD-47A1-AA7B-7F3751AE95BD}" type="slidenum">
              <a:rPr lang="en-CA" smtClean="0"/>
              <a:t>‹#›</a:t>
            </a:fld>
            <a:endParaRPr lang="en-CA"/>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92662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4BB3891-8B96-4C49-86D3-8902C19407B7}" type="datetime1">
              <a:rPr lang="en-CA" smtClean="0"/>
              <a:t>30/04/2013</a:t>
            </a:fld>
            <a:endParaRPr lang="en-CA"/>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CA"/>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3F9FCED-F5FD-47A1-AA7B-7F3751AE95BD}" type="slidenum">
              <a:rPr lang="en-CA" smtClean="0"/>
              <a:t>‹#›</a:t>
            </a:fld>
            <a:endParaRPr lang="en-CA"/>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25481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5E4D24-F24B-4320-8152-9BDC04853ED7}"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18526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48AC4-D23C-4DD1-90FA-A8DE0B10610A}"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2751176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253563-CE6E-4AA5-B2F3-12212488C4A1}"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568618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AB6F93-AE31-4DEF-B8F2-272669A90D9D}"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9909427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D4CD3-9D76-4171-B0B5-CB6C5E0DAE1B}"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4248958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25FD01-C589-4EC6-A4A2-E17131FE05BF}" type="datetime1">
              <a:rPr lang="en-CA" smtClean="0"/>
              <a:t>30/04/2013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6498641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7869A8-BBCB-43D0-B74D-767D0129C8BC}"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4471761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928AD6-053E-4C43-808C-B7C6AE4591A9}" type="datetime1">
              <a:rPr lang="en-CA" smtClean="0"/>
              <a:t>30/04/2013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9674565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82302B-7398-4BFE-B339-AE0C4382FD90}" type="datetime1">
              <a:rPr lang="en-CA" smtClean="0"/>
              <a:t>30/04/2013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027742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5AFF5-12D0-4751-84C8-89F5E0ADD907}" type="datetime1">
              <a:rPr lang="en-CA" smtClean="0"/>
              <a:t>30/04/2013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8886219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11818-C097-4ADE-8268-87930668B034}"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22592420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C3C0E-C5D9-44E8-9670-B6DB7320785A}" type="datetime1">
              <a:rPr lang="en-CA" smtClean="0"/>
              <a:t>30/04/2013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FCED-F5FD-47A1-AA7B-7F3751AE95BD}" type="slidenum">
              <a:rPr lang="en-CA" smtClean="0"/>
              <a:t>‹#›</a:t>
            </a:fld>
            <a:endParaRPr lang="en-CA"/>
          </a:p>
        </p:txBody>
      </p:sp>
    </p:spTree>
    <p:extLst>
      <p:ext uri="{BB962C8B-B14F-4D97-AF65-F5344CB8AC3E}">
        <p14:creationId xmlns:p14="http://schemas.microsoft.com/office/powerpoint/2010/main" val="39174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theme" Target="../theme/theme10.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image" Target="../media/image20.jpeg"/><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theme" Target="../theme/theme1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19" Type="http://schemas.openxmlformats.org/officeDocument/2006/relationships/image" Target="../media/image21.png"/><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2.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theme" Target="../theme/theme13.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4.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theme" Target="../theme/theme15.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18" Type="http://schemas.openxmlformats.org/officeDocument/2006/relationships/theme" Target="../theme/theme16.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slideLayout" Target="../slideLayouts/slideLayout246.xml"/><Relationship Id="rId2" Type="http://schemas.openxmlformats.org/officeDocument/2006/relationships/slideLayout" Target="../slideLayouts/slideLayout231.xml"/><Relationship Id="rId16" Type="http://schemas.openxmlformats.org/officeDocument/2006/relationships/slideLayout" Target="../slideLayouts/slideLayout245.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slideLayout" Target="../slideLayouts/slideLayout24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18" Type="http://schemas.openxmlformats.org/officeDocument/2006/relationships/theme" Target="../theme/theme17.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5" Type="http://schemas.openxmlformats.org/officeDocument/2006/relationships/slideLayout" Target="../slideLayouts/slideLayout26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18" Type="http://schemas.openxmlformats.org/officeDocument/2006/relationships/theme" Target="../theme/theme18.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slideLayout" Target="../slideLayouts/slideLayout280.xml"/><Relationship Id="rId2" Type="http://schemas.openxmlformats.org/officeDocument/2006/relationships/slideLayout" Target="../slideLayouts/slideLayout265.xml"/><Relationship Id="rId16" Type="http://schemas.openxmlformats.org/officeDocument/2006/relationships/slideLayout" Target="../slideLayouts/slideLayout279.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slideLayout" Target="../slideLayouts/slideLayout278.xml"/><Relationship Id="rId10" Type="http://schemas.openxmlformats.org/officeDocument/2006/relationships/slideLayout" Target="../slideLayouts/slideLayout273.xml"/><Relationship Id="rId19" Type="http://schemas.openxmlformats.org/officeDocument/2006/relationships/image" Target="../media/image21.png"/><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8.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theme" Target="../theme/theme19.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7.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9.xml"/><Relationship Id="rId13" Type="http://schemas.openxmlformats.org/officeDocument/2006/relationships/image" Target="../media/image26.png"/><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theme" Target="../theme/theme20.xml"/><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5" Type="http://schemas.openxmlformats.org/officeDocument/2006/relationships/image" Target="../media/image27.png"/><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microsoft.com/office/2007/relationships/hdphoto" Target="../media/hdphoto1.wdp"/></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18" Type="http://schemas.openxmlformats.org/officeDocument/2006/relationships/theme" Target="../theme/theme21.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17" Type="http://schemas.openxmlformats.org/officeDocument/2006/relationships/slideLayout" Target="../slideLayouts/slideLayout319.xml"/><Relationship Id="rId2" Type="http://schemas.openxmlformats.org/officeDocument/2006/relationships/slideLayout" Target="../slideLayouts/slideLayout304.xml"/><Relationship Id="rId16" Type="http://schemas.openxmlformats.org/officeDocument/2006/relationships/slideLayout" Target="../slideLayouts/slideLayout318.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slideLayout" Target="../slideLayouts/slideLayout317.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theme" Target="../theme/theme22.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slideLayout" Target="../slideLayouts/slideLayout349.xml"/><Relationship Id="rId18" Type="http://schemas.openxmlformats.org/officeDocument/2006/relationships/theme" Target="../theme/theme23.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17" Type="http://schemas.openxmlformats.org/officeDocument/2006/relationships/slideLayout" Target="../slideLayouts/slideLayout353.xml"/><Relationship Id="rId2" Type="http://schemas.openxmlformats.org/officeDocument/2006/relationships/slideLayout" Target="../slideLayouts/slideLayout338.xml"/><Relationship Id="rId16" Type="http://schemas.openxmlformats.org/officeDocument/2006/relationships/slideLayout" Target="../slideLayouts/slideLayout352.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5" Type="http://schemas.openxmlformats.org/officeDocument/2006/relationships/slideLayout" Target="../slideLayouts/slideLayout351.xml"/><Relationship Id="rId10" Type="http://schemas.openxmlformats.org/officeDocument/2006/relationships/slideLayout" Target="../slideLayouts/slideLayout346.xml"/><Relationship Id="rId19" Type="http://schemas.openxmlformats.org/officeDocument/2006/relationships/image" Target="../media/image12.png"/><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slideLayout" Target="../slideLayouts/slideLayout35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61.xml"/><Relationship Id="rId13" Type="http://schemas.openxmlformats.org/officeDocument/2006/relationships/slideLayout" Target="../slideLayouts/slideLayout366.xml"/><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slideLayout" Target="../slideLayouts/slideLayout365.xml"/><Relationship Id="rId2" Type="http://schemas.openxmlformats.org/officeDocument/2006/relationships/slideLayout" Target="../slideLayouts/slideLayout355.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5" Type="http://schemas.openxmlformats.org/officeDocument/2006/relationships/theme" Target="../theme/theme24.xml"/><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 Id="rId14" Type="http://schemas.openxmlformats.org/officeDocument/2006/relationships/slideLayout" Target="../slideLayouts/slideLayout36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75.xml"/><Relationship Id="rId13" Type="http://schemas.openxmlformats.org/officeDocument/2006/relationships/slideLayout" Target="../slideLayouts/slideLayout380.xml"/><Relationship Id="rId18" Type="http://schemas.openxmlformats.org/officeDocument/2006/relationships/theme" Target="../theme/theme25.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12" Type="http://schemas.openxmlformats.org/officeDocument/2006/relationships/slideLayout" Target="../slideLayouts/slideLayout379.xml"/><Relationship Id="rId17" Type="http://schemas.openxmlformats.org/officeDocument/2006/relationships/slideLayout" Target="../slideLayouts/slideLayout384.xml"/><Relationship Id="rId2" Type="http://schemas.openxmlformats.org/officeDocument/2006/relationships/slideLayout" Target="../slideLayouts/slideLayout369.xml"/><Relationship Id="rId16" Type="http://schemas.openxmlformats.org/officeDocument/2006/relationships/slideLayout" Target="../slideLayouts/slideLayout383.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5" Type="http://schemas.openxmlformats.org/officeDocument/2006/relationships/slideLayout" Target="../slideLayouts/slideLayout372.xml"/><Relationship Id="rId15" Type="http://schemas.openxmlformats.org/officeDocument/2006/relationships/slideLayout" Target="../slideLayouts/slideLayout382.xml"/><Relationship Id="rId10" Type="http://schemas.openxmlformats.org/officeDocument/2006/relationships/slideLayout" Target="../slideLayouts/slideLayout377.xml"/><Relationship Id="rId4" Type="http://schemas.openxmlformats.org/officeDocument/2006/relationships/slideLayout" Target="../slideLayouts/slideLayout371.xml"/><Relationship Id="rId9" Type="http://schemas.openxmlformats.org/officeDocument/2006/relationships/slideLayout" Target="../slideLayouts/slideLayout376.xml"/><Relationship Id="rId14" Type="http://schemas.openxmlformats.org/officeDocument/2006/relationships/slideLayout" Target="../slideLayouts/slideLayout38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slideLayout" Target="../slideLayouts/slideLayout397.xml"/><Relationship Id="rId18" Type="http://schemas.openxmlformats.org/officeDocument/2006/relationships/theme" Target="../theme/theme26.xml"/><Relationship Id="rId3" Type="http://schemas.openxmlformats.org/officeDocument/2006/relationships/slideLayout" Target="../slideLayouts/slideLayout387.xml"/><Relationship Id="rId21" Type="http://schemas.openxmlformats.org/officeDocument/2006/relationships/image" Target="../media/image40.png"/><Relationship Id="rId7" Type="http://schemas.openxmlformats.org/officeDocument/2006/relationships/slideLayout" Target="../slideLayouts/slideLayout391.xml"/><Relationship Id="rId12" Type="http://schemas.openxmlformats.org/officeDocument/2006/relationships/slideLayout" Target="../slideLayouts/slideLayout396.xml"/><Relationship Id="rId17" Type="http://schemas.openxmlformats.org/officeDocument/2006/relationships/slideLayout" Target="../slideLayouts/slideLayout401.xml"/><Relationship Id="rId2" Type="http://schemas.openxmlformats.org/officeDocument/2006/relationships/slideLayout" Target="../slideLayouts/slideLayout386.xml"/><Relationship Id="rId16" Type="http://schemas.openxmlformats.org/officeDocument/2006/relationships/slideLayout" Target="../slideLayouts/slideLayout400.xml"/><Relationship Id="rId20" Type="http://schemas.openxmlformats.org/officeDocument/2006/relationships/image" Target="../media/image39.png"/><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5" Type="http://schemas.openxmlformats.org/officeDocument/2006/relationships/slideLayout" Target="../slideLayouts/slideLayout399.xml"/><Relationship Id="rId10" Type="http://schemas.openxmlformats.org/officeDocument/2006/relationships/slideLayout" Target="../slideLayouts/slideLayout394.xml"/><Relationship Id="rId19" Type="http://schemas.openxmlformats.org/officeDocument/2006/relationships/image" Target="../media/image38.png"/><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slideLayout" Target="../slideLayouts/slideLayout398.xml"/><Relationship Id="rId22" Type="http://schemas.openxmlformats.org/officeDocument/2006/relationships/image" Target="../media/image4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7.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theme" Target="../theme/theme8.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image" Target="../media/image17.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theme" Target="../theme/theme9.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image" Target="../media/image12.pn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4C87A1-5A4B-4B5A-9DFF-66900367C8FB}" type="datetime1">
              <a:rPr lang="en-CA" smtClean="0"/>
              <a:t>30/04/2013</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1249557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A6A468D-088A-48CE-B908-5FAC9C39B6DE}" type="datetime1">
              <a:rPr lang="en-CA" smtClean="0"/>
              <a:t>30/04/2013</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534768936"/>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A8B834-72B1-4103-9A81-299E69FB6739}" type="datetime1">
              <a:rPr lang="en-CA" smtClean="0"/>
              <a:t>30/04/2013</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2415472659"/>
      </p:ext>
    </p:extLst>
  </p:cSld>
  <p:clrMap bg1="dk1" tx1="lt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168FCDC-A5EC-4D5F-A563-EA4241FD2148}" type="datetime1">
              <a:rPr lang="en-CA" smtClean="0"/>
              <a:t>30/04/2013</a:t>
            </a:fld>
            <a:endParaRPr lang="en-CA"/>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CA"/>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3680327530"/>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9A6FF1-9416-4D34-A3CB-67A875A67BEA}" type="datetime1">
              <a:rPr lang="en-CA" smtClean="0"/>
              <a:t>30/04/2013</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64212148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4DA1D4B-8D91-4BDB-AB9A-F785F92E25B8}" type="datetime1">
              <a:rPr lang="en-CA" smtClean="0"/>
              <a:t>30/04/2013</a:t>
            </a:fld>
            <a:endParaRPr lang="en-CA"/>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CA"/>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1589710835"/>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A2F92D1-54C1-4574-B0C0-C1244037FD61}" type="datetime1">
              <a:rPr lang="en-CA" smtClean="0"/>
              <a:t>30/04/2013</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1968278795"/>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4DC477A-9F1B-4FDB-BBD8-670D78DFF5F0}" type="datetime1">
              <a:rPr lang="en-CA" smtClean="0"/>
              <a:t>30/04/2013</a:t>
            </a:fld>
            <a:endParaRPr lang="en-C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C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635941848"/>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173F7EB-458B-4498-B958-EA45A7F9A121}" type="datetime1">
              <a:rPr lang="en-CA" smtClean="0"/>
              <a:t>30/04/2013</a:t>
            </a:fld>
            <a:endParaRPr lang="en-CA"/>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CA"/>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4137961574"/>
      </p:ext>
    </p:extLst>
  </p:cSld>
  <p:clrMap bg1="dk1" tx1="lt1" bg2="dk2" tx2="lt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 id="2147484038"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3C94590-C3CC-4DD5-B7DB-8E47CC7DC1D5}" type="datetime1">
              <a:rPr lang="en-CA" smtClean="0"/>
              <a:t>30/04/2013</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3360773752"/>
      </p:ext>
    </p:extLst>
  </p:cSld>
  <p:clrMap bg1="dk1" tx1="lt1" bg2="dk2"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AAB06C1-38F5-4F23-80D4-1A89703C0543}" type="datetime1">
              <a:rPr lang="en-CA" smtClean="0"/>
              <a:t>30/04/2013</a:t>
            </a:fld>
            <a:endParaRPr lang="en-C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C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3480265558"/>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F1769BA-6E49-4422-95F0-A68E7D3654C7}" type="datetime1">
              <a:rPr lang="en-CA" smtClean="0"/>
              <a:t>30/04/2013</a:t>
            </a:fld>
            <a:endParaRPr lang="en-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325707505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51D1A27-B273-4CD6-833A-3D8DED8A3319}" type="datetime1">
              <a:rPr lang="en-CA" smtClean="0"/>
              <a:t>30/04/2013</a:t>
            </a:fld>
            <a:endParaRPr lang="en-C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C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866162515"/>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B1D2D94-77D3-4A65-87EB-1FB95E3DC28B}" type="datetime1">
              <a:rPr lang="en-CA" smtClean="0"/>
              <a:t>30/04/2013</a:t>
            </a:fld>
            <a:endParaRPr lang="en-C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1836366845"/>
      </p:ext>
    </p:extLst>
  </p:cSld>
  <p:clrMap bg1="dk1" tx1="lt1" bg2="dk2" tx2="lt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844CAE-E9AD-44BA-9947-B4B06B65DC16}" type="datetime1">
              <a:rPr lang="en-CA" smtClean="0"/>
              <a:t>30/04/2013</a:t>
            </a:fld>
            <a:endParaRPr lang="en-CA"/>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295944309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9D89897-2BD0-48F5-BADD-9BDD9CB6338E}" type="datetime1">
              <a:rPr lang="en-CA" smtClean="0"/>
              <a:t>30/04/2013</a:t>
            </a:fld>
            <a:endParaRPr lang="en-C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C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4190118661"/>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CA"/>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F01A91E-205C-4D98-BA33-8444C16B4D5D}" type="datetime1">
              <a:rPr lang="en-CA" smtClean="0"/>
              <a:t>30/04/2013</a:t>
            </a:fld>
            <a:endParaRPr lang="en-CA"/>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1921980246"/>
      </p:ext>
    </p:extLst>
  </p:cSld>
  <p:clrMap bg1="dk1" tx1="lt1" bg2="dk2" tx2="lt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D905EF8-E7D1-4BAF-9AFD-3C476303758C}" type="datetime1">
              <a:rPr lang="en-CA" smtClean="0"/>
              <a:t>30/04/2013</a:t>
            </a:fld>
            <a:endParaRPr lang="en-CA"/>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CA"/>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550809078"/>
      </p:ext>
    </p:extLst>
  </p:cSld>
  <p:clrMap bg1="dk1" tx1="lt1" bg2="dk2" tx2="lt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FEC1236-DFB4-4CF9-BF9C-942AC36662D9}" type="datetime1">
              <a:rPr lang="en-CA" smtClean="0"/>
              <a:t>30/04/2013</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130543772"/>
      </p:ext>
    </p:extLst>
  </p:cSld>
  <p:clrMap bg1="dk1" tx1="lt1" bg2="dk2" tx2="lt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B21068-7433-4639-901E-066FCDCE3525}" type="datetime1">
              <a:rPr lang="en-CA" smtClean="0"/>
              <a:t>30/04/2013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3F9FCED-F5FD-47A1-AA7B-7F3751AE95BD}"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0572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432852-4AE1-4319-87F2-92ECA718155C}" type="datetime1">
              <a:rPr lang="en-CA" smtClean="0"/>
              <a:t>30/04/2013</a:t>
            </a:fld>
            <a:endParaRPr lang="en-CA"/>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93351868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4AD8BE-BFC7-45FB-BBF2-FE78DC8F0783}" type="datetime1">
              <a:rPr lang="en-CA" smtClean="0"/>
              <a:t>30/04/2013</a:t>
            </a:fld>
            <a:endParaRPr lang="en-CA"/>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71631750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2AFA8E1-6561-49D4-A39C-6A3D533F2977}" type="datetime1">
              <a:rPr lang="en-CA" smtClean="0"/>
              <a:t>30/04/2013</a:t>
            </a:fld>
            <a:endParaRPr lang="en-CA"/>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CA"/>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39669974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C8909D-4C41-47F0-913C-E4834F206E3D}" type="datetime1">
              <a:rPr lang="en-CA" smtClean="0"/>
              <a:t>30/04/2013</a:t>
            </a:fld>
            <a:endParaRPr lang="en-C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3895622125"/>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199CD77-2EBC-4DF1-88B2-AE16D0DB366A}" type="datetime1">
              <a:rPr lang="en-CA" smtClean="0"/>
              <a:t>30/04/2013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277436219"/>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2112EBE-628A-4121-9E18-21D798F4AE9D}" type="datetime1">
              <a:rPr lang="en-CA" smtClean="0"/>
              <a:t>30/04/2013</a:t>
            </a:fld>
            <a:endParaRPr lang="en-C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C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3F9FCED-F5FD-47A1-AA7B-7F3751AE95BD}" type="slidenum">
              <a:rPr lang="en-CA" smtClean="0"/>
              <a:t>‹#›</a:t>
            </a:fld>
            <a:endParaRPr lang="en-CA"/>
          </a:p>
        </p:txBody>
      </p:sp>
    </p:spTree>
    <p:extLst>
      <p:ext uri="{BB962C8B-B14F-4D97-AF65-F5344CB8AC3E}">
        <p14:creationId xmlns:p14="http://schemas.microsoft.com/office/powerpoint/2010/main" val="86690211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7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8.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800" dirty="0" smtClean="0"/>
              <a:t>Workers: Working Conditions And Lifestyle</a:t>
            </a:r>
            <a:endParaRPr lang="en-CA" sz="4800" dirty="0"/>
          </a:p>
        </p:txBody>
      </p:sp>
      <p:sp>
        <p:nvSpPr>
          <p:cNvPr id="3" name="Subtitle 2"/>
          <p:cNvSpPr>
            <a:spLocks noGrp="1"/>
          </p:cNvSpPr>
          <p:nvPr>
            <p:ph type="subTitle" idx="1"/>
          </p:nvPr>
        </p:nvSpPr>
        <p:spPr/>
        <p:txBody>
          <a:bodyPr/>
          <a:lstStyle/>
          <a:p>
            <a:r>
              <a:rPr lang="en-CA" dirty="0" err="1" smtClean="0"/>
              <a:t>Jericco</a:t>
            </a:r>
            <a:r>
              <a:rPr lang="en-CA" dirty="0" smtClean="0"/>
              <a:t> Vera, Jason </a:t>
            </a:r>
            <a:r>
              <a:rPr lang="en-CA" dirty="0" err="1" smtClean="0"/>
              <a:t>McTavish</a:t>
            </a:r>
            <a:r>
              <a:rPr lang="en-CA" dirty="0" smtClean="0"/>
              <a:t>, Miki Matsuoka, Rosie Hill, Webster Steele, and Israa Elkork</a:t>
            </a:r>
            <a:endParaRPr lang="en-CA" dirty="0"/>
          </a:p>
        </p:txBody>
      </p:sp>
    </p:spTree>
    <p:extLst>
      <p:ext uri="{BB962C8B-B14F-4D97-AF65-F5344CB8AC3E}">
        <p14:creationId xmlns:p14="http://schemas.microsoft.com/office/powerpoint/2010/main" val="22358164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sz="quarter" idx="13"/>
          </p:nvPr>
        </p:nvSpPr>
        <p:spPr/>
        <p:txBody>
          <a:bodyPr/>
          <a:lstStyle/>
          <a:p>
            <a:r>
              <a:rPr lang="en-CA" dirty="0" err="1"/>
              <a:t>Bercuson</a:t>
            </a:r>
            <a:r>
              <a:rPr lang="en-CA" dirty="0"/>
              <a:t>, DJ. "One Big Union." </a:t>
            </a:r>
            <a:r>
              <a:rPr lang="en-CA" i="1" dirty="0"/>
              <a:t>- The Canadian Encyclopedia</a:t>
            </a:r>
            <a:r>
              <a:rPr lang="en-CA" dirty="0"/>
              <a:t>. </a:t>
            </a:r>
            <a:r>
              <a:rPr lang="en-CA" dirty="0" err="1"/>
              <a:t>N.p</a:t>
            </a:r>
            <a:r>
              <a:rPr lang="en-CA" dirty="0"/>
              <a:t>., </a:t>
            </a:r>
            <a:r>
              <a:rPr lang="en-CA" dirty="0" err="1"/>
              <a:t>n.d.</a:t>
            </a:r>
            <a:r>
              <a:rPr lang="en-CA" dirty="0"/>
              <a:t> Web. &lt;http://www.thecanadianencyclopedia.com/articles/one-big-union</a:t>
            </a:r>
            <a:r>
              <a:rPr lang="en-CA" dirty="0" smtClean="0"/>
              <a:t>&gt;.</a:t>
            </a:r>
          </a:p>
          <a:p>
            <a:r>
              <a:rPr lang="en-CA" dirty="0"/>
              <a:t>http://en.wikipedia.org/wiki/One_Big_Union_(Canada</a:t>
            </a:r>
            <a:r>
              <a:rPr lang="en-CA" dirty="0" smtClean="0"/>
              <a:t>)</a:t>
            </a:r>
          </a:p>
          <a:p>
            <a:pPr marL="0" indent="0">
              <a:buNone/>
            </a:pPr>
            <a:endParaRPr lang="en-CA" dirty="0" smtClean="0"/>
          </a:p>
          <a:p>
            <a:pPr marL="0" indent="0">
              <a:buNone/>
            </a:pPr>
            <a:r>
              <a:rPr lang="en-CA" dirty="0" smtClean="0"/>
              <a:t>Book</a:t>
            </a:r>
          </a:p>
          <a:p>
            <a:r>
              <a:rPr lang="en-CA" dirty="0" err="1"/>
              <a:t>Colyer</a:t>
            </a:r>
            <a:r>
              <a:rPr lang="en-CA" dirty="0"/>
              <a:t> Jill, et al. Creating Canada: A History-1914 to the Present; Toronto: 2010. Print.</a:t>
            </a:r>
          </a:p>
        </p:txBody>
      </p:sp>
    </p:spTree>
    <p:extLst>
      <p:ext uri="{BB962C8B-B14F-4D97-AF65-F5344CB8AC3E}">
        <p14:creationId xmlns:p14="http://schemas.microsoft.com/office/powerpoint/2010/main" val="1539484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Winnipeg General Strike 1919</a:t>
            </a:r>
            <a:endParaRPr lang="en-CA" dirty="0"/>
          </a:p>
        </p:txBody>
      </p:sp>
      <p:sp>
        <p:nvSpPr>
          <p:cNvPr id="3" name="Subtitle 2"/>
          <p:cNvSpPr>
            <a:spLocks noGrp="1"/>
          </p:cNvSpPr>
          <p:nvPr>
            <p:ph type="subTitle" idx="1"/>
          </p:nvPr>
        </p:nvSpPr>
        <p:spPr/>
        <p:txBody>
          <a:bodyPr/>
          <a:lstStyle/>
          <a:p>
            <a:r>
              <a:rPr lang="en-CA" dirty="0" smtClean="0"/>
              <a:t>Miki </a:t>
            </a:r>
            <a:r>
              <a:rPr lang="en-CA" dirty="0" err="1" smtClean="0"/>
              <a:t>Matsuaka</a:t>
            </a:r>
            <a:endParaRPr lang="en-CA" dirty="0"/>
          </a:p>
        </p:txBody>
      </p:sp>
    </p:spTree>
    <p:extLst>
      <p:ext uri="{BB962C8B-B14F-4D97-AF65-F5344CB8AC3E}">
        <p14:creationId xmlns:p14="http://schemas.microsoft.com/office/powerpoint/2010/main" val="41627378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673" y="195543"/>
            <a:ext cx="9404723" cy="1400530"/>
          </a:xfrm>
        </p:spPr>
        <p:txBody>
          <a:bodyPr/>
          <a:lstStyle/>
          <a:p>
            <a:r>
              <a:rPr lang="en-CA" dirty="0" smtClean="0"/>
              <a:t>Descriptive Paragraph</a:t>
            </a:r>
            <a:endParaRPr lang="en-CA" dirty="0"/>
          </a:p>
        </p:txBody>
      </p:sp>
      <p:sp>
        <p:nvSpPr>
          <p:cNvPr id="3" name="Content Placeholder 2"/>
          <p:cNvSpPr>
            <a:spLocks noGrp="1"/>
          </p:cNvSpPr>
          <p:nvPr>
            <p:ph idx="1"/>
          </p:nvPr>
        </p:nvSpPr>
        <p:spPr>
          <a:xfrm>
            <a:off x="242888" y="1438733"/>
            <a:ext cx="11758613" cy="5705017"/>
          </a:xfrm>
        </p:spPr>
        <p:txBody>
          <a:bodyPr>
            <a:noAutofit/>
          </a:bodyPr>
          <a:lstStyle/>
          <a:p>
            <a:pPr lvl="0"/>
            <a:r>
              <a:rPr lang="en-CA" sz="1400" dirty="0"/>
              <a:t>Factories shutting </a:t>
            </a:r>
            <a:r>
              <a:rPr lang="en-CA" sz="1400" dirty="0" smtClean="0"/>
              <a:t>down</a:t>
            </a:r>
            <a:endParaRPr lang="en-CA" sz="1400" dirty="0"/>
          </a:p>
          <a:p>
            <a:pPr lvl="0"/>
            <a:r>
              <a:rPr lang="en-CA" sz="1400" dirty="0"/>
              <a:t>Soaring unemployment rates</a:t>
            </a:r>
          </a:p>
          <a:p>
            <a:pPr lvl="0"/>
            <a:r>
              <a:rPr lang="en-CA" sz="1400" dirty="0"/>
              <a:t>Increasing bankruptcies </a:t>
            </a:r>
          </a:p>
          <a:p>
            <a:pPr lvl="0"/>
            <a:r>
              <a:rPr lang="en-CA" sz="1400" dirty="0"/>
              <a:t>Immigrants taking over the veterans former jobs</a:t>
            </a:r>
          </a:p>
          <a:p>
            <a:pPr lvl="0"/>
            <a:r>
              <a:rPr lang="en-CA" sz="1400" dirty="0"/>
              <a:t>Basically labour work/ bad working conditions </a:t>
            </a:r>
          </a:p>
          <a:p>
            <a:pPr lvl="0"/>
            <a:r>
              <a:rPr lang="en-CA" sz="1400" dirty="0" smtClean="0"/>
              <a:t>The </a:t>
            </a:r>
            <a:r>
              <a:rPr lang="en-CA" sz="1400" dirty="0"/>
              <a:t>workers formed a strike against the </a:t>
            </a:r>
            <a:r>
              <a:rPr lang="en-CA" sz="1400" dirty="0" smtClean="0"/>
              <a:t>government</a:t>
            </a:r>
            <a:endParaRPr lang="en-CA" sz="1400" dirty="0"/>
          </a:p>
          <a:p>
            <a:pPr lvl="0"/>
            <a:r>
              <a:rPr lang="en-CA" sz="1400" dirty="0"/>
              <a:t>May 22, 1919 –the  justice Minister and labour Minister travelled to Winnipeg to meet representative citizens but leaders of the strike of workers were not invited</a:t>
            </a:r>
          </a:p>
          <a:p>
            <a:pPr lvl="0"/>
            <a:r>
              <a:rPr lang="en-CA" sz="1400" dirty="0"/>
              <a:t>May 30 – the police refused to sign the contract with the workers and said they would continue to maintain law and order</a:t>
            </a:r>
          </a:p>
          <a:p>
            <a:pPr lvl="0"/>
            <a:r>
              <a:rPr lang="en-CA" sz="1400" dirty="0"/>
              <a:t>They (the police) were fired and replaced by an 1800-man force known as “Specials” </a:t>
            </a:r>
          </a:p>
          <a:p>
            <a:pPr lvl="0"/>
            <a:r>
              <a:rPr lang="en-CA" sz="1400" dirty="0"/>
              <a:t>June 17 – government arrests 10 leaders of the Central Strike </a:t>
            </a:r>
            <a:r>
              <a:rPr lang="en-CA" sz="1400" dirty="0" smtClean="0"/>
              <a:t>Committee </a:t>
            </a:r>
            <a:r>
              <a:rPr lang="en-CA" sz="1400" dirty="0"/>
              <a:t>and 2 propagandists from “One Big Union” </a:t>
            </a:r>
          </a:p>
          <a:p>
            <a:pPr lvl="0"/>
            <a:r>
              <a:rPr lang="en-CA" sz="1400" dirty="0"/>
              <a:t>June 21 – the veterans organised a parade to protest the restrictions and a total of 6000 people gathered in front of the city hall</a:t>
            </a:r>
          </a:p>
          <a:p>
            <a:pPr lvl="0"/>
            <a:r>
              <a:rPr lang="en-CA" sz="1400" dirty="0"/>
              <a:t>A streetcar operated by strike breakers approached on its route when the veterans overturned it and set it on fire </a:t>
            </a:r>
          </a:p>
          <a:p>
            <a:pPr lvl="0"/>
            <a:r>
              <a:rPr lang="en-CA" sz="1400" dirty="0"/>
              <a:t>The Specials and the Mounted police charged at the crowd </a:t>
            </a:r>
          </a:p>
          <a:p>
            <a:pPr lvl="0"/>
            <a:r>
              <a:rPr lang="en-CA" sz="1400" dirty="0"/>
              <a:t>2 leaders, Fred Dixon and J.S. </a:t>
            </a:r>
            <a:r>
              <a:rPr lang="en-CA" sz="1400" dirty="0" err="1"/>
              <a:t>Woodsworth</a:t>
            </a:r>
            <a:r>
              <a:rPr lang="en-CA" sz="1400" dirty="0"/>
              <a:t> were arrested, about 30 casualties including 2 deaths</a:t>
            </a:r>
          </a:p>
          <a:p>
            <a:pPr lvl="0"/>
            <a:r>
              <a:rPr lang="en-CA" sz="1400" dirty="0"/>
              <a:t>6 leaders were released but 7 were unfairly convicted of a conspiracy </a:t>
            </a:r>
            <a:r>
              <a:rPr lang="en-CA" sz="1400" dirty="0" smtClean="0"/>
              <a:t>to overthrow </a:t>
            </a:r>
            <a:r>
              <a:rPr lang="en-CA" sz="1400" dirty="0"/>
              <a:t>the government</a:t>
            </a:r>
          </a:p>
          <a:p>
            <a:pPr lvl="0"/>
            <a:r>
              <a:rPr lang="en-CA" sz="1400" dirty="0"/>
              <a:t>June 26 – afraid of more violence, the leaders call off the </a:t>
            </a:r>
            <a:r>
              <a:rPr lang="en-CA" sz="1400" dirty="0" smtClean="0"/>
              <a:t>strike</a:t>
            </a:r>
            <a:endParaRPr lang="en-CA" sz="1400" dirty="0"/>
          </a:p>
        </p:txBody>
      </p:sp>
    </p:spTree>
    <p:extLst>
      <p:ext uri="{BB962C8B-B14F-4D97-AF65-F5344CB8AC3E}">
        <p14:creationId xmlns:p14="http://schemas.microsoft.com/office/powerpoint/2010/main" val="27748941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par>
                                <p:cTn id="45" presetID="50" presetClass="entr" presetSubtype="0" decel="10000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8" end="8"/>
                                            </p:txEl>
                                          </p:spTgt>
                                        </p:tgtEl>
                                      </p:cBhvr>
                                    </p:animEffect>
                                  </p:childTnLst>
                                </p:cTn>
                              </p:par>
                              <p:par>
                                <p:cTn id="50" presetID="50" presetClass="entr" presetSubtype="0" decel="10000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1000" fill="hold"/>
                                        <p:tgtEl>
                                          <p:spTgt spid="3">
                                            <p:txEl>
                                              <p:pRg st="9" end="9"/>
                                            </p:txEl>
                                          </p:spTgt>
                                        </p:tgtEl>
                                        <p:attrNameLst>
                                          <p:attrName>ppt_w</p:attrName>
                                        </p:attrNameLst>
                                      </p:cBhvr>
                                      <p:tavLst>
                                        <p:tav tm="0">
                                          <p:val>
                                            <p:strVal val="#ppt_w+.3"/>
                                          </p:val>
                                        </p:tav>
                                        <p:tav tm="100000">
                                          <p:val>
                                            <p:strVal val="#ppt_w"/>
                                          </p:val>
                                        </p:tav>
                                      </p:tavLst>
                                    </p:anim>
                                    <p:anim calcmode="lin" valueType="num">
                                      <p:cBhvr>
                                        <p:cTn id="53"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9" end="9"/>
                                            </p:txEl>
                                          </p:spTgt>
                                        </p:tgtEl>
                                      </p:cBhvr>
                                    </p:animEffect>
                                  </p:childTnLst>
                                </p:cTn>
                              </p:par>
                              <p:par>
                                <p:cTn id="55" presetID="50" presetClass="entr" presetSubtype="0" decel="10000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1000" fill="hold"/>
                                        <p:tgtEl>
                                          <p:spTgt spid="3">
                                            <p:txEl>
                                              <p:pRg st="10" end="10"/>
                                            </p:txEl>
                                          </p:spTgt>
                                        </p:tgtEl>
                                        <p:attrNameLst>
                                          <p:attrName>ppt_w</p:attrName>
                                        </p:attrNameLst>
                                      </p:cBhvr>
                                      <p:tavLst>
                                        <p:tav tm="0">
                                          <p:val>
                                            <p:strVal val="#ppt_w+.3"/>
                                          </p:val>
                                        </p:tav>
                                        <p:tav tm="100000">
                                          <p:val>
                                            <p:strVal val="#ppt_w"/>
                                          </p:val>
                                        </p:tav>
                                      </p:tavLst>
                                    </p:anim>
                                    <p:anim calcmode="lin" valueType="num">
                                      <p:cBhvr>
                                        <p:cTn id="58"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10" end="10"/>
                                            </p:txEl>
                                          </p:spTgt>
                                        </p:tgtEl>
                                      </p:cBhvr>
                                    </p:animEffect>
                                  </p:childTnLst>
                                </p:cTn>
                              </p:par>
                              <p:par>
                                <p:cTn id="60" presetID="50" presetClass="entr" presetSubtype="0" decel="10000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p:cTn id="62" dur="1000" fill="hold"/>
                                        <p:tgtEl>
                                          <p:spTgt spid="3">
                                            <p:txEl>
                                              <p:pRg st="11" end="11"/>
                                            </p:txEl>
                                          </p:spTgt>
                                        </p:tgtEl>
                                        <p:attrNameLst>
                                          <p:attrName>ppt_w</p:attrName>
                                        </p:attrNameLst>
                                      </p:cBhvr>
                                      <p:tavLst>
                                        <p:tav tm="0">
                                          <p:val>
                                            <p:strVal val="#ppt_w+.3"/>
                                          </p:val>
                                        </p:tav>
                                        <p:tav tm="100000">
                                          <p:val>
                                            <p:strVal val="#ppt_w"/>
                                          </p:val>
                                        </p:tav>
                                      </p:tavLst>
                                    </p:anim>
                                    <p:anim calcmode="lin" valueType="num">
                                      <p:cBhvr>
                                        <p:cTn id="63"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11" end="11"/>
                                            </p:txEl>
                                          </p:spTgt>
                                        </p:tgtEl>
                                      </p:cBhvr>
                                    </p:animEffect>
                                  </p:childTnLst>
                                </p:cTn>
                              </p:par>
                              <p:par>
                                <p:cTn id="65" presetID="50" presetClass="entr" presetSubtype="0" decel="10000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p:cTn id="67" dur="1000" fill="hold"/>
                                        <p:tgtEl>
                                          <p:spTgt spid="3">
                                            <p:txEl>
                                              <p:pRg st="12" end="12"/>
                                            </p:txEl>
                                          </p:spTgt>
                                        </p:tgtEl>
                                        <p:attrNameLst>
                                          <p:attrName>ppt_w</p:attrName>
                                        </p:attrNameLst>
                                      </p:cBhvr>
                                      <p:tavLst>
                                        <p:tav tm="0">
                                          <p:val>
                                            <p:strVal val="#ppt_w+.3"/>
                                          </p:val>
                                        </p:tav>
                                        <p:tav tm="100000">
                                          <p:val>
                                            <p:strVal val="#ppt_w"/>
                                          </p:val>
                                        </p:tav>
                                      </p:tavLst>
                                    </p:anim>
                                    <p:anim calcmode="lin" valueType="num">
                                      <p:cBhvr>
                                        <p:cTn id="68"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69" dur="1000"/>
                                        <p:tgtEl>
                                          <p:spTgt spid="3">
                                            <p:txEl>
                                              <p:pRg st="12" end="12"/>
                                            </p:txEl>
                                          </p:spTgt>
                                        </p:tgtEl>
                                      </p:cBhvr>
                                    </p:animEffect>
                                  </p:childTnLst>
                                </p:cTn>
                              </p:par>
                              <p:par>
                                <p:cTn id="70" presetID="50" presetClass="entr" presetSubtype="0" decel="10000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p:cTn id="72" dur="1000" fill="hold"/>
                                        <p:tgtEl>
                                          <p:spTgt spid="3">
                                            <p:txEl>
                                              <p:pRg st="13" end="13"/>
                                            </p:txEl>
                                          </p:spTgt>
                                        </p:tgtEl>
                                        <p:attrNameLst>
                                          <p:attrName>ppt_w</p:attrName>
                                        </p:attrNameLst>
                                      </p:cBhvr>
                                      <p:tavLst>
                                        <p:tav tm="0">
                                          <p:val>
                                            <p:strVal val="#ppt_w+.3"/>
                                          </p:val>
                                        </p:tav>
                                        <p:tav tm="100000">
                                          <p:val>
                                            <p:strVal val="#ppt_w"/>
                                          </p:val>
                                        </p:tav>
                                      </p:tavLst>
                                    </p:anim>
                                    <p:anim calcmode="lin" valueType="num">
                                      <p:cBhvr>
                                        <p:cTn id="73"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74" dur="1000"/>
                                        <p:tgtEl>
                                          <p:spTgt spid="3">
                                            <p:txEl>
                                              <p:pRg st="13" end="13"/>
                                            </p:txEl>
                                          </p:spTgt>
                                        </p:tgtEl>
                                      </p:cBhvr>
                                    </p:animEffect>
                                  </p:childTnLst>
                                </p:cTn>
                              </p:par>
                              <p:par>
                                <p:cTn id="75" presetID="50" presetClass="entr" presetSubtype="0" decel="10000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p:cTn id="77" dur="1000" fill="hold"/>
                                        <p:tgtEl>
                                          <p:spTgt spid="3">
                                            <p:txEl>
                                              <p:pRg st="14" end="14"/>
                                            </p:txEl>
                                          </p:spTgt>
                                        </p:tgtEl>
                                        <p:attrNameLst>
                                          <p:attrName>ppt_w</p:attrName>
                                        </p:attrNameLst>
                                      </p:cBhvr>
                                      <p:tavLst>
                                        <p:tav tm="0">
                                          <p:val>
                                            <p:strVal val="#ppt_w+.3"/>
                                          </p:val>
                                        </p:tav>
                                        <p:tav tm="100000">
                                          <p:val>
                                            <p:strVal val="#ppt_w"/>
                                          </p:val>
                                        </p:tav>
                                      </p:tavLst>
                                    </p:anim>
                                    <p:anim calcmode="lin" valueType="num">
                                      <p:cBhvr>
                                        <p:cTn id="78"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79" dur="1000"/>
                                        <p:tgtEl>
                                          <p:spTgt spid="3">
                                            <p:txEl>
                                              <p:pRg st="14" end="14"/>
                                            </p:txEl>
                                          </p:spTgt>
                                        </p:tgtEl>
                                      </p:cBhvr>
                                    </p:animEffect>
                                  </p:childTnLst>
                                </p:cTn>
                              </p:par>
                              <p:par>
                                <p:cTn id="80" presetID="50" presetClass="entr" presetSubtype="0" decel="100000" fill="hold" nodeType="with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 calcmode="lin" valueType="num">
                                      <p:cBhvr>
                                        <p:cTn id="82" dur="1000" fill="hold"/>
                                        <p:tgtEl>
                                          <p:spTgt spid="3">
                                            <p:txEl>
                                              <p:pRg st="15" end="15"/>
                                            </p:txEl>
                                          </p:spTgt>
                                        </p:tgtEl>
                                        <p:attrNameLst>
                                          <p:attrName>ppt_w</p:attrName>
                                        </p:attrNameLst>
                                      </p:cBhvr>
                                      <p:tavLst>
                                        <p:tav tm="0">
                                          <p:val>
                                            <p:strVal val="#ppt_w+.3"/>
                                          </p:val>
                                        </p:tav>
                                        <p:tav tm="100000">
                                          <p:val>
                                            <p:strVal val="#ppt_w"/>
                                          </p:val>
                                        </p:tav>
                                      </p:tavLst>
                                    </p:anim>
                                    <p:anim calcmode="lin" valueType="num">
                                      <p:cBhvr>
                                        <p:cTn id="83" dur="1000" fill="hold"/>
                                        <p:tgtEl>
                                          <p:spTgt spid="3">
                                            <p:txEl>
                                              <p:pRg st="15" end="15"/>
                                            </p:txEl>
                                          </p:spTgt>
                                        </p:tgtEl>
                                        <p:attrNameLst>
                                          <p:attrName>ppt_h</p:attrName>
                                        </p:attrNameLst>
                                      </p:cBhvr>
                                      <p:tavLst>
                                        <p:tav tm="0">
                                          <p:val>
                                            <p:strVal val="#ppt_h"/>
                                          </p:val>
                                        </p:tav>
                                        <p:tav tm="100000">
                                          <p:val>
                                            <p:strVal val="#ppt_h"/>
                                          </p:val>
                                        </p:tav>
                                      </p:tavLst>
                                    </p:anim>
                                    <p:animEffect transition="in" filter="fade">
                                      <p:cBhvr>
                                        <p:cTn id="84"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39" y="1447800"/>
            <a:ext cx="8040687" cy="2323374"/>
          </a:xfrm>
        </p:spPr>
        <p:txBody>
          <a:bodyPr/>
          <a:lstStyle/>
          <a:p>
            <a:r>
              <a:rPr lang="en-CA" sz="2300" dirty="0" smtClean="0"/>
              <a:t>All </a:t>
            </a:r>
            <a:r>
              <a:rPr lang="en-CA" sz="2300" dirty="0"/>
              <a:t>persons employed by the City should express their willingness to execute an agreement, undertaking that they will not either collectively individually at any time go on strike but will resort to arbitration as a means of settlement of all grievances and differences which may not be capable of amicable </a:t>
            </a:r>
            <a:r>
              <a:rPr lang="en-CA" sz="2300" dirty="0" smtClean="0"/>
              <a:t>settlement</a:t>
            </a:r>
            <a:endParaRPr lang="en-CA" sz="2300" dirty="0"/>
          </a:p>
        </p:txBody>
      </p:sp>
      <p:sp>
        <p:nvSpPr>
          <p:cNvPr id="3" name="Text Placeholder 2"/>
          <p:cNvSpPr>
            <a:spLocks noGrp="1"/>
          </p:cNvSpPr>
          <p:nvPr>
            <p:ph type="body" sz="half" idx="14"/>
          </p:nvPr>
        </p:nvSpPr>
        <p:spPr>
          <a:xfrm>
            <a:off x="1930400" y="3771174"/>
            <a:ext cx="7279649" cy="700814"/>
          </a:xfrm>
        </p:spPr>
        <p:txBody>
          <a:bodyPr>
            <a:normAutofit/>
          </a:bodyPr>
          <a:lstStyle/>
          <a:p>
            <a:r>
              <a:rPr lang="en-CA" dirty="0"/>
              <a:t>Bumsted, J.M. (1994). </a:t>
            </a:r>
            <a:r>
              <a:rPr lang="en-CA" i="1" dirty="0"/>
              <a:t>The Winnipeg General Strike of 1919: An Illustrated History. </a:t>
            </a:r>
            <a:endParaRPr lang="en-CA" dirty="0"/>
          </a:p>
          <a:p>
            <a:r>
              <a:rPr lang="en-CA" i="1" dirty="0"/>
              <a:t>	</a:t>
            </a:r>
            <a:r>
              <a:rPr lang="en-CA" dirty="0"/>
              <a:t>Watson Dwyer Publishing Ltd. P. 12. ISBN 0-920486-40-1.</a:t>
            </a:r>
          </a:p>
          <a:p>
            <a:endParaRPr lang="en-CA" b="1" dirty="0"/>
          </a:p>
        </p:txBody>
      </p:sp>
      <p:sp>
        <p:nvSpPr>
          <p:cNvPr id="4" name="Text Placeholder 3"/>
          <p:cNvSpPr>
            <a:spLocks noGrp="1"/>
          </p:cNvSpPr>
          <p:nvPr>
            <p:ph type="body" sz="half" idx="2"/>
          </p:nvPr>
        </p:nvSpPr>
        <p:spPr/>
        <p:txBody>
          <a:bodyPr/>
          <a:lstStyle/>
          <a:p>
            <a:r>
              <a:rPr lang="en-CA" dirty="0" smtClean="0"/>
              <a:t>This </a:t>
            </a:r>
            <a:r>
              <a:rPr lang="en-CA" dirty="0"/>
              <a:t>is from the Fowler Amendment to say that the City council does not accept the proposal without their amendments. This was another reason the civic employers further incensed and by </a:t>
            </a:r>
            <a:r>
              <a:rPr lang="en-CA" dirty="0" smtClean="0"/>
              <a:t>Friday </a:t>
            </a:r>
            <a:r>
              <a:rPr lang="en-CA" dirty="0"/>
              <a:t>May, 24, approximately </a:t>
            </a:r>
            <a:r>
              <a:rPr lang="en-CA" dirty="0" smtClean="0"/>
              <a:t>6,800 </a:t>
            </a:r>
            <a:r>
              <a:rPr lang="en-CA" dirty="0"/>
              <a:t>people joined the strike. </a:t>
            </a:r>
          </a:p>
        </p:txBody>
      </p:sp>
    </p:spTree>
    <p:extLst>
      <p:ext uri="{BB962C8B-B14F-4D97-AF65-F5344CB8AC3E}">
        <p14:creationId xmlns:p14="http://schemas.microsoft.com/office/powerpoint/2010/main" val="28327541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Historical Significance &amp; Ranking</a:t>
            </a:r>
            <a:br>
              <a:rPr lang="en-CA" dirty="0" smtClean="0"/>
            </a:br>
            <a:r>
              <a:rPr lang="en-CA" dirty="0" smtClean="0"/>
              <a:t>+5</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r>
              <a:rPr lang="en-CA" dirty="0" smtClean="0"/>
              <a:t>This </a:t>
            </a:r>
            <a:r>
              <a:rPr lang="en-CA" dirty="0"/>
              <a:t>event holds a negative impact to the workers because as a result of the strike, many got hurt and 2 people even died from it. Also, after they called off the strike, it took nearly 3 decades for Canadian workers to be able to have a secured union recognition and collective bargaining. </a:t>
            </a:r>
          </a:p>
          <a:p>
            <a:endParaRPr lang="en-CA" dirty="0"/>
          </a:p>
        </p:txBody>
      </p:sp>
    </p:spTree>
    <p:extLst>
      <p:ext uri="{BB962C8B-B14F-4D97-AF65-F5344CB8AC3E}">
        <p14:creationId xmlns:p14="http://schemas.microsoft.com/office/powerpoint/2010/main" val="24085009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idx="1"/>
          </p:nvPr>
        </p:nvSpPr>
        <p:spPr>
          <a:xfrm>
            <a:off x="646111" y="1528764"/>
            <a:ext cx="10026651" cy="5157786"/>
          </a:xfrm>
        </p:spPr>
        <p:txBody>
          <a:bodyPr>
            <a:normAutofit/>
          </a:bodyPr>
          <a:lstStyle/>
          <a:p>
            <a:pPr marL="0" indent="0">
              <a:buNone/>
            </a:pPr>
            <a:r>
              <a:rPr lang="en-CA" dirty="0"/>
              <a:t>B</a:t>
            </a:r>
            <a:r>
              <a:rPr lang="en-CA" dirty="0" smtClean="0"/>
              <a:t>ooks</a:t>
            </a:r>
            <a:r>
              <a:rPr lang="en-CA" dirty="0"/>
              <a:t>: </a:t>
            </a:r>
          </a:p>
          <a:p>
            <a:r>
              <a:rPr lang="en-CA" dirty="0" err="1"/>
              <a:t>Bumsted</a:t>
            </a:r>
            <a:r>
              <a:rPr lang="en-CA" dirty="0"/>
              <a:t>, J.M. (1994). </a:t>
            </a:r>
            <a:r>
              <a:rPr lang="en-CA" i="1" dirty="0"/>
              <a:t>The Winnipeg General Strike of 1919: An Illustrated History. </a:t>
            </a:r>
            <a:endParaRPr lang="en-CA" dirty="0"/>
          </a:p>
          <a:p>
            <a:r>
              <a:rPr lang="en-CA" i="1" dirty="0"/>
              <a:t>	</a:t>
            </a:r>
            <a:r>
              <a:rPr lang="en-CA" dirty="0"/>
              <a:t>Watson Dwyer Publishing Ltd. P. 12. ISBN 0-920486-40-1.</a:t>
            </a:r>
          </a:p>
          <a:p>
            <a:pPr marL="0" indent="0">
              <a:buNone/>
            </a:pPr>
            <a:endParaRPr lang="en-CA" dirty="0"/>
          </a:p>
          <a:p>
            <a:pPr marL="0" indent="0">
              <a:buNone/>
            </a:pPr>
            <a:r>
              <a:rPr lang="en-CA" dirty="0" smtClean="0"/>
              <a:t>Websites</a:t>
            </a:r>
            <a:r>
              <a:rPr lang="en-CA" dirty="0"/>
              <a:t>:</a:t>
            </a:r>
          </a:p>
          <a:p>
            <a:r>
              <a:rPr lang="en-CA" dirty="0"/>
              <a:t>Reilly Nolan J. “Winnipeg General Strike”. </a:t>
            </a:r>
            <a:r>
              <a:rPr lang="en-CA" i="1" dirty="0"/>
              <a:t>The Canadian Encyclopedia. </a:t>
            </a:r>
            <a:r>
              <a:rPr lang="en-CA" dirty="0"/>
              <a:t>2012. Web. </a:t>
            </a:r>
            <a:r>
              <a:rPr lang="en-CA" dirty="0" smtClean="0"/>
              <a:t>19</a:t>
            </a:r>
            <a:r>
              <a:rPr lang="en-CA" dirty="0"/>
              <a:t>, April, 2013.</a:t>
            </a:r>
          </a:p>
          <a:p>
            <a:r>
              <a:rPr lang="en-CA" dirty="0"/>
              <a:t>“The Winnipeg General Strike”. </a:t>
            </a:r>
            <a:r>
              <a:rPr lang="en-CA" i="1" dirty="0"/>
              <a:t>CBC</a:t>
            </a:r>
            <a:r>
              <a:rPr lang="en-CA" dirty="0"/>
              <a:t>. 2001. Web. 20, April, 2013</a:t>
            </a:r>
            <a:r>
              <a:rPr lang="en-CA" dirty="0" smtClean="0"/>
              <a:t>.</a:t>
            </a:r>
            <a:endParaRPr lang="en-CA" dirty="0"/>
          </a:p>
          <a:p>
            <a:r>
              <a:rPr lang="en-CA" dirty="0"/>
              <a:t>“The Winnipeg General Strike”. </a:t>
            </a:r>
            <a:r>
              <a:rPr lang="en-CA" i="1" dirty="0" err="1"/>
              <a:t>Historica</a:t>
            </a:r>
            <a:r>
              <a:rPr lang="en-CA" i="1" dirty="0"/>
              <a:t>. Web. 20, April, 2013</a:t>
            </a:r>
            <a:r>
              <a:rPr lang="en-CA" i="1" dirty="0" smtClean="0"/>
              <a:t>.</a:t>
            </a:r>
            <a:endParaRPr lang="en-CA" dirty="0"/>
          </a:p>
          <a:p>
            <a:r>
              <a:rPr lang="en-CA" dirty="0"/>
              <a:t>“The Winnipeg General Strike”. </a:t>
            </a:r>
            <a:r>
              <a:rPr lang="en-CA" i="1" dirty="0" err="1"/>
              <a:t>Timetoast</a:t>
            </a:r>
            <a:r>
              <a:rPr lang="en-CA" i="1" dirty="0"/>
              <a:t>. </a:t>
            </a:r>
            <a:r>
              <a:rPr lang="en-CA" dirty="0"/>
              <a:t>Web. 20, April, 2013</a:t>
            </a:r>
            <a:r>
              <a:rPr lang="en-CA" dirty="0" smtClean="0"/>
              <a:t>.</a:t>
            </a:r>
            <a:endParaRPr lang="en-CA" dirty="0"/>
          </a:p>
          <a:p>
            <a:r>
              <a:rPr lang="en-CA" dirty="0"/>
              <a:t>“Winnipeg General Strike”. </a:t>
            </a:r>
            <a:r>
              <a:rPr lang="en-CA" i="1" dirty="0"/>
              <a:t>Wikipedia. </a:t>
            </a:r>
            <a:r>
              <a:rPr lang="en-CA" dirty="0"/>
              <a:t>11, April, 2013. Web. 19, April, 2013. </a:t>
            </a:r>
          </a:p>
          <a:p>
            <a:endParaRPr lang="en-CA" dirty="0"/>
          </a:p>
        </p:txBody>
      </p:sp>
    </p:spTree>
    <p:extLst>
      <p:ext uri="{BB962C8B-B14F-4D97-AF65-F5344CB8AC3E}">
        <p14:creationId xmlns:p14="http://schemas.microsoft.com/office/powerpoint/2010/main" val="36424830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On To Ottawa Trek 1935</a:t>
            </a:r>
            <a:endParaRPr lang="en-CA" dirty="0"/>
          </a:p>
        </p:txBody>
      </p:sp>
      <p:sp>
        <p:nvSpPr>
          <p:cNvPr id="3" name="Subtitle 2"/>
          <p:cNvSpPr>
            <a:spLocks noGrp="1"/>
          </p:cNvSpPr>
          <p:nvPr>
            <p:ph type="subTitle" idx="1"/>
          </p:nvPr>
        </p:nvSpPr>
        <p:spPr/>
        <p:txBody>
          <a:bodyPr>
            <a:noAutofit/>
          </a:bodyPr>
          <a:lstStyle/>
          <a:p>
            <a:r>
              <a:rPr lang="en-CA" sz="2800" dirty="0" smtClean="0"/>
              <a:t>Rosie Hill</a:t>
            </a:r>
            <a:endParaRPr lang="en-CA" sz="2800" dirty="0"/>
          </a:p>
        </p:txBody>
      </p:sp>
    </p:spTree>
    <p:extLst>
      <p:ext uri="{BB962C8B-B14F-4D97-AF65-F5344CB8AC3E}">
        <p14:creationId xmlns:p14="http://schemas.microsoft.com/office/powerpoint/2010/main" val="24856948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Descriptive Paragraph</a:t>
            </a:r>
            <a:endParaRPr lang="en-CA" dirty="0"/>
          </a:p>
        </p:txBody>
      </p:sp>
      <p:sp>
        <p:nvSpPr>
          <p:cNvPr id="3" name="Content Placeholder 2"/>
          <p:cNvSpPr>
            <a:spLocks noGrp="1"/>
          </p:cNvSpPr>
          <p:nvPr>
            <p:ph idx="1"/>
          </p:nvPr>
        </p:nvSpPr>
        <p:spPr/>
        <p:txBody>
          <a:bodyPr>
            <a:normAutofit/>
          </a:bodyPr>
          <a:lstStyle/>
          <a:p>
            <a:r>
              <a:rPr lang="en-CA" dirty="0" smtClean="0"/>
              <a:t>Federal </a:t>
            </a:r>
            <a:r>
              <a:rPr lang="en-CA" dirty="0"/>
              <a:t>relief camps setup for men after </a:t>
            </a:r>
            <a:r>
              <a:rPr lang="en-CA" dirty="0" smtClean="0"/>
              <a:t>depression (one </a:t>
            </a:r>
            <a:r>
              <a:rPr lang="en-CA" dirty="0"/>
              <a:t>in nine in need of relief)</a:t>
            </a:r>
          </a:p>
          <a:p>
            <a:r>
              <a:rPr lang="en-CA" dirty="0"/>
              <a:t>M</a:t>
            </a:r>
            <a:r>
              <a:rPr lang="en-CA" dirty="0" smtClean="0"/>
              <a:t>en </a:t>
            </a:r>
            <a:r>
              <a:rPr lang="en-CA" dirty="0"/>
              <a:t>paid 20 cents per day to work on roads and public works</a:t>
            </a:r>
          </a:p>
          <a:p>
            <a:r>
              <a:rPr lang="en-CA" dirty="0"/>
              <a:t>P</a:t>
            </a:r>
            <a:r>
              <a:rPr lang="en-CA" dirty="0" smtClean="0"/>
              <a:t>oor </a:t>
            </a:r>
            <a:r>
              <a:rPr lang="en-CA" dirty="0"/>
              <a:t>working + living conditions lead to unrest among workers</a:t>
            </a:r>
          </a:p>
          <a:p>
            <a:r>
              <a:rPr lang="en-CA" dirty="0" smtClean="0"/>
              <a:t>Thousand </a:t>
            </a:r>
            <a:r>
              <a:rPr lang="en-CA" dirty="0"/>
              <a:t>of relief camp men went on strike </a:t>
            </a:r>
            <a:r>
              <a:rPr lang="en-CA" dirty="0" smtClean="0"/>
              <a:t>on </a:t>
            </a:r>
            <a:r>
              <a:rPr lang="en-CA" dirty="0"/>
              <a:t>April 1935 protesting unacceptable conditions of federal relief camps and pay</a:t>
            </a:r>
          </a:p>
          <a:p>
            <a:r>
              <a:rPr lang="en-CA" dirty="0" smtClean="0"/>
              <a:t>On </a:t>
            </a:r>
            <a:r>
              <a:rPr lang="en-CA" dirty="0"/>
              <a:t>April 4th 1935 </a:t>
            </a:r>
            <a:r>
              <a:rPr lang="en-CA" dirty="0" smtClean="0"/>
              <a:t>1,600 </a:t>
            </a:r>
            <a:r>
              <a:rPr lang="en-CA" dirty="0"/>
              <a:t>strikers headed to Vancouver</a:t>
            </a:r>
          </a:p>
          <a:p>
            <a:r>
              <a:rPr lang="en-CA" dirty="0" smtClean="0"/>
              <a:t>After </a:t>
            </a:r>
            <a:r>
              <a:rPr lang="en-CA" dirty="0"/>
              <a:t>two months of protesting in Vancouver, BC strikers decided to bring issues to federal government headquarters in Ottawa</a:t>
            </a:r>
          </a:p>
          <a:p>
            <a:r>
              <a:rPr lang="en-CA" dirty="0" smtClean="0"/>
              <a:t>On </a:t>
            </a:r>
            <a:r>
              <a:rPr lang="en-CA" dirty="0"/>
              <a:t>June 3rd 1935 hundreds of men boarded boxcars to take grievances to Ottawa</a:t>
            </a:r>
          </a:p>
          <a:p>
            <a:endParaRPr lang="en-CA" dirty="0"/>
          </a:p>
        </p:txBody>
      </p:sp>
    </p:spTree>
    <p:extLst>
      <p:ext uri="{BB962C8B-B14F-4D97-AF65-F5344CB8AC3E}">
        <p14:creationId xmlns:p14="http://schemas.microsoft.com/office/powerpoint/2010/main" val="17520001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153" y="657225"/>
            <a:ext cx="5092906" cy="1574808"/>
          </a:xfrm>
        </p:spPr>
        <p:txBody>
          <a:bodyPr/>
          <a:lstStyle/>
          <a:p>
            <a:r>
              <a:rPr lang="en-CA" dirty="0" smtClean="0"/>
              <a:t>Primary Source</a:t>
            </a:r>
            <a:endParaRPr lang="en-CA"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037" r="1037"/>
          <a:stretch>
            <a:fillRect/>
          </a:stretch>
        </p:blipFill>
        <p:spPr>
          <a:xfrm>
            <a:off x="6415088" y="877992"/>
            <a:ext cx="4792662" cy="5186363"/>
          </a:xfrm>
        </p:spPr>
      </p:pic>
      <p:sp>
        <p:nvSpPr>
          <p:cNvPr id="4" name="Text Placeholder 3"/>
          <p:cNvSpPr>
            <a:spLocks noGrp="1"/>
          </p:cNvSpPr>
          <p:nvPr>
            <p:ph type="body" sz="half" idx="2"/>
          </p:nvPr>
        </p:nvSpPr>
        <p:spPr>
          <a:xfrm>
            <a:off x="776180" y="2646371"/>
            <a:ext cx="5568420" cy="2257425"/>
          </a:xfrm>
        </p:spPr>
        <p:txBody>
          <a:bodyPr>
            <a:normAutofit/>
          </a:bodyPr>
          <a:lstStyle/>
          <a:p>
            <a:pPr marL="342900" indent="-342900" algn="l">
              <a:buFont typeface="Arial" panose="020B0604020202020204" pitchFamily="34" charset="0"/>
              <a:buChar char="•"/>
            </a:pPr>
            <a:r>
              <a:rPr lang="en-CA" sz="2000" dirty="0" smtClean="0"/>
              <a:t>Strikers </a:t>
            </a:r>
            <a:r>
              <a:rPr lang="en-CA" sz="2000" dirty="0"/>
              <a:t>boarding boxcars to go to Ottawa</a:t>
            </a:r>
          </a:p>
          <a:p>
            <a:pPr marL="342900" indent="-342900" algn="l">
              <a:buFont typeface="Arial" panose="020B0604020202020204" pitchFamily="34" charset="0"/>
              <a:buChar char="•"/>
            </a:pPr>
            <a:r>
              <a:rPr lang="en-CA" sz="2000" dirty="0" smtClean="0"/>
              <a:t>Shows </a:t>
            </a:r>
            <a:r>
              <a:rPr lang="en-CA" sz="2000" dirty="0"/>
              <a:t>commitment men had to get issues resolved</a:t>
            </a:r>
          </a:p>
          <a:p>
            <a:pPr marL="342900" indent="-342900" algn="l">
              <a:buFont typeface="Arial" panose="020B0604020202020204" pitchFamily="34" charset="0"/>
              <a:buChar char="•"/>
            </a:pPr>
            <a:r>
              <a:rPr lang="en-CA" sz="2000" dirty="0" smtClean="0"/>
              <a:t>Picture </a:t>
            </a:r>
            <a:r>
              <a:rPr lang="en-CA" sz="2000" dirty="0"/>
              <a:t>shows hundreds of unemployed men ready to stand up for their rights</a:t>
            </a:r>
          </a:p>
          <a:p>
            <a:endParaRPr lang="en-CA" dirty="0"/>
          </a:p>
        </p:txBody>
      </p:sp>
      <p:sp>
        <p:nvSpPr>
          <p:cNvPr id="6" name="Rectangle 5"/>
          <p:cNvSpPr/>
          <p:nvPr/>
        </p:nvSpPr>
        <p:spPr>
          <a:xfrm>
            <a:off x="776180" y="5006991"/>
            <a:ext cx="5320879" cy="1200329"/>
          </a:xfrm>
          <a:prstGeom prst="rect">
            <a:avLst/>
          </a:prstGeom>
        </p:spPr>
        <p:txBody>
          <a:bodyPr wrap="square">
            <a:spAutoFit/>
          </a:bodyPr>
          <a:lstStyle/>
          <a:p>
            <a:r>
              <a:rPr lang="en-CA" dirty="0" smtClean="0"/>
              <a:t>http://upload.wikimedia.org/wikipedia/commons/3/37/Kamloops_on_to_Ottawa.jpg</a:t>
            </a:r>
          </a:p>
          <a:p>
            <a:r>
              <a:rPr lang="en-CA" dirty="0" smtClean="0"/>
              <a:t>“On-to-Ottawa Trek” Wikipedia. 23 April 2013. Web. 23 April 2013</a:t>
            </a:r>
            <a:endParaRPr lang="en-CA" dirty="0"/>
          </a:p>
        </p:txBody>
      </p:sp>
    </p:spTree>
    <p:extLst>
      <p:ext uri="{BB962C8B-B14F-4D97-AF65-F5344CB8AC3E}">
        <p14:creationId xmlns:p14="http://schemas.microsoft.com/office/powerpoint/2010/main" val="21258097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Historical Significance &amp; Ranking</a:t>
            </a:r>
            <a:br>
              <a:rPr lang="en-CA" dirty="0" smtClean="0"/>
            </a:br>
            <a:r>
              <a:rPr lang="en-CA" dirty="0"/>
              <a:t>1</a:t>
            </a:r>
          </a:p>
        </p:txBody>
      </p:sp>
      <p:sp>
        <p:nvSpPr>
          <p:cNvPr id="3" name="Content Placeholder 2"/>
          <p:cNvSpPr>
            <a:spLocks noGrp="1"/>
          </p:cNvSpPr>
          <p:nvPr>
            <p:ph idx="1"/>
          </p:nvPr>
        </p:nvSpPr>
        <p:spPr/>
        <p:txBody>
          <a:bodyPr/>
          <a:lstStyle/>
          <a:p>
            <a:pPr marL="0" lvl="0" indent="0">
              <a:buNone/>
            </a:pPr>
            <a:r>
              <a:rPr lang="en-CA" dirty="0" smtClean="0"/>
              <a:t>The </a:t>
            </a:r>
            <a:r>
              <a:rPr lang="en-CA" dirty="0"/>
              <a:t>On To Ottawa strike raised awareness of the poor working conditions in the relief camps, forcing workers to take action and protest these conditions. Although the strike raised awareness of poor working conditions in the relief camps after 2 months of striking no change to the working conditions occurred. Therefore, making the strike important to workers because it was the first step towards workers realising </a:t>
            </a:r>
            <a:r>
              <a:rPr lang="en-CA" dirty="0" smtClean="0"/>
              <a:t>there </a:t>
            </a:r>
            <a:r>
              <a:rPr lang="en-CA" dirty="0"/>
              <a:t>wanted rights and unions; but not that important as a whole because nothing was accomplished during this two month strike.</a:t>
            </a:r>
          </a:p>
          <a:p>
            <a:pPr marL="0" indent="0">
              <a:buNone/>
            </a:pPr>
            <a:endParaRPr lang="en-CA" dirty="0"/>
          </a:p>
        </p:txBody>
      </p:sp>
    </p:spTree>
    <p:extLst>
      <p:ext uri="{BB962C8B-B14F-4D97-AF65-F5344CB8AC3E}">
        <p14:creationId xmlns:p14="http://schemas.microsoft.com/office/powerpoint/2010/main" val="15899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Spanish Flu Epidemic 1918</a:t>
            </a:r>
            <a:endParaRPr lang="en-CA" dirty="0"/>
          </a:p>
        </p:txBody>
      </p:sp>
      <p:sp>
        <p:nvSpPr>
          <p:cNvPr id="3" name="Subtitle 2"/>
          <p:cNvSpPr>
            <a:spLocks noGrp="1"/>
          </p:cNvSpPr>
          <p:nvPr>
            <p:ph type="subTitle" idx="1"/>
          </p:nvPr>
        </p:nvSpPr>
        <p:spPr/>
        <p:txBody>
          <a:bodyPr/>
          <a:lstStyle/>
          <a:p>
            <a:r>
              <a:rPr lang="en-CA" dirty="0" err="1" smtClean="0"/>
              <a:t>Jericco</a:t>
            </a:r>
            <a:r>
              <a:rPr lang="en-CA" dirty="0" smtClean="0"/>
              <a:t> Vera</a:t>
            </a:r>
            <a:endParaRPr lang="en-CA" dirty="0"/>
          </a:p>
        </p:txBody>
      </p:sp>
    </p:spTree>
    <p:extLst>
      <p:ext uri="{BB962C8B-B14F-4D97-AF65-F5344CB8AC3E}">
        <p14:creationId xmlns:p14="http://schemas.microsoft.com/office/powerpoint/2010/main" val="12663777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idx="1"/>
          </p:nvPr>
        </p:nvSpPr>
        <p:spPr>
          <a:xfrm>
            <a:off x="2846387" y="1771651"/>
            <a:ext cx="8946541" cy="4576761"/>
          </a:xfrm>
        </p:spPr>
        <p:txBody>
          <a:bodyPr>
            <a:normAutofit/>
          </a:bodyPr>
          <a:lstStyle/>
          <a:p>
            <a:pPr marL="0" indent="0">
              <a:buNone/>
            </a:pPr>
            <a:r>
              <a:rPr lang="en-CA" sz="2800" dirty="0" smtClean="0"/>
              <a:t>Book:</a:t>
            </a:r>
            <a:endParaRPr lang="en-CA" sz="2800" dirty="0"/>
          </a:p>
          <a:p>
            <a:r>
              <a:rPr lang="en-CA" sz="2800" dirty="0" err="1"/>
              <a:t>Colyer</a:t>
            </a:r>
            <a:r>
              <a:rPr lang="en-CA" sz="2800" dirty="0"/>
              <a:t> Jill, et al. </a:t>
            </a:r>
            <a:r>
              <a:rPr lang="en-CA" sz="2800" i="1" dirty="0"/>
              <a:t>Creating Canada: A History-1914 to the Present</a:t>
            </a:r>
            <a:r>
              <a:rPr lang="en-CA" sz="2800" dirty="0"/>
              <a:t>; Toronto: 2010. Print.</a:t>
            </a:r>
          </a:p>
          <a:p>
            <a:pPr marL="0" indent="0">
              <a:buNone/>
            </a:pPr>
            <a:endParaRPr lang="en-CA" sz="2800" dirty="0"/>
          </a:p>
          <a:p>
            <a:pPr marL="0" indent="0">
              <a:buNone/>
            </a:pPr>
            <a:r>
              <a:rPr lang="en-CA" sz="2800" dirty="0" smtClean="0"/>
              <a:t>Website:</a:t>
            </a:r>
            <a:endParaRPr lang="en-CA" sz="2800" dirty="0"/>
          </a:p>
          <a:p>
            <a:r>
              <a:rPr lang="en-CA" sz="2800" b="1" dirty="0"/>
              <a:t>“On-to-Ottawa Trek”</a:t>
            </a:r>
            <a:r>
              <a:rPr lang="en-CA" sz="2800" dirty="0"/>
              <a:t> Wikipedia. 23 April 2013. Web. 23 April 2013</a:t>
            </a:r>
            <a:endParaRPr lang="en-CA" sz="2800" b="1" dirty="0"/>
          </a:p>
          <a:p>
            <a:r>
              <a:rPr lang="en-CA" sz="2800" dirty="0"/>
              <a:t>“</a:t>
            </a:r>
            <a:r>
              <a:rPr lang="en-CA" sz="2800" b="1" dirty="0"/>
              <a:t>On To Ottawa Trek</a:t>
            </a:r>
            <a:r>
              <a:rPr lang="en-CA" sz="2800" dirty="0"/>
              <a:t>” On To Ottawa Historical Society. 15 February 2013. Web. 22 April 2013</a:t>
            </a:r>
            <a:endParaRPr lang="en-CA" sz="2800" b="1" dirty="0"/>
          </a:p>
          <a:p>
            <a:endParaRPr lang="en-CA" dirty="0"/>
          </a:p>
        </p:txBody>
      </p:sp>
    </p:spTree>
    <p:extLst>
      <p:ext uri="{BB962C8B-B14F-4D97-AF65-F5344CB8AC3E}">
        <p14:creationId xmlns:p14="http://schemas.microsoft.com/office/powerpoint/2010/main" val="2351369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Regina Riot 1935</a:t>
            </a:r>
            <a:endParaRPr lang="en-CA" dirty="0"/>
          </a:p>
        </p:txBody>
      </p:sp>
      <p:sp>
        <p:nvSpPr>
          <p:cNvPr id="3" name="Subtitle 2"/>
          <p:cNvSpPr>
            <a:spLocks noGrp="1"/>
          </p:cNvSpPr>
          <p:nvPr>
            <p:ph type="subTitle" idx="1"/>
          </p:nvPr>
        </p:nvSpPr>
        <p:spPr/>
        <p:txBody>
          <a:bodyPr/>
          <a:lstStyle/>
          <a:p>
            <a:r>
              <a:rPr lang="en-CA" dirty="0" smtClean="0"/>
              <a:t>Webster Steele</a:t>
            </a:r>
            <a:endParaRPr lang="en-CA" dirty="0"/>
          </a:p>
        </p:txBody>
      </p:sp>
    </p:spTree>
    <p:extLst>
      <p:ext uri="{BB962C8B-B14F-4D97-AF65-F5344CB8AC3E}">
        <p14:creationId xmlns:p14="http://schemas.microsoft.com/office/powerpoint/2010/main" val="6414736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Descriptive Paragraph</a:t>
            </a:r>
            <a:endParaRPr lang="en-CA" dirty="0"/>
          </a:p>
        </p:txBody>
      </p:sp>
      <p:sp>
        <p:nvSpPr>
          <p:cNvPr id="3" name="Content Placeholder 2"/>
          <p:cNvSpPr>
            <a:spLocks noGrp="1"/>
          </p:cNvSpPr>
          <p:nvPr>
            <p:ph idx="1"/>
          </p:nvPr>
        </p:nvSpPr>
        <p:spPr>
          <a:xfrm>
            <a:off x="1141413" y="2514600"/>
            <a:ext cx="9905998" cy="3911222"/>
          </a:xfrm>
        </p:spPr>
        <p:txBody>
          <a:bodyPr>
            <a:normAutofit lnSpcReduction="10000"/>
          </a:bodyPr>
          <a:lstStyle/>
          <a:p>
            <a:r>
              <a:rPr lang="en-CA" sz="2800" dirty="0"/>
              <a:t>Started by men protesting working conditions to the government </a:t>
            </a:r>
          </a:p>
          <a:p>
            <a:r>
              <a:rPr lang="en-CA" sz="2800" dirty="0"/>
              <a:t>The men travelled across the prairies to Ottawa but were stopped by RCMP in Regina</a:t>
            </a:r>
          </a:p>
          <a:p>
            <a:r>
              <a:rPr lang="en-CA" sz="2800" dirty="0"/>
              <a:t>The Riot ended in a brutal attack on workers by police and RCMP at a rally on July 1</a:t>
            </a:r>
            <a:r>
              <a:rPr lang="en-CA" sz="2800" baseline="30000" dirty="0"/>
              <a:t>st</a:t>
            </a:r>
            <a:r>
              <a:rPr lang="en-CA" sz="2800" dirty="0"/>
              <a:t>, 1935</a:t>
            </a:r>
          </a:p>
          <a:p>
            <a:r>
              <a:rPr lang="en-CA" sz="2800" dirty="0"/>
              <a:t>News of the RCMP and Police brutality spread across Canada and left many people questioning authority </a:t>
            </a:r>
          </a:p>
          <a:p>
            <a:endParaRPr lang="en-CA" dirty="0"/>
          </a:p>
        </p:txBody>
      </p:sp>
    </p:spTree>
    <p:extLst>
      <p:ext uri="{BB962C8B-B14F-4D97-AF65-F5344CB8AC3E}">
        <p14:creationId xmlns:p14="http://schemas.microsoft.com/office/powerpoint/2010/main" val="301866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08" y="1143000"/>
            <a:ext cx="5092906" cy="1574808"/>
          </a:xfrm>
        </p:spPr>
        <p:txBody>
          <a:bodyPr/>
          <a:lstStyle/>
          <a:p>
            <a:r>
              <a:rPr lang="en-CA" dirty="0" smtClean="0"/>
              <a:t>Primary Source</a:t>
            </a:r>
            <a:endParaRPr lang="en-CA"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4790" r="4790"/>
          <a:stretch>
            <a:fillRect/>
          </a:stretch>
        </p:blipFill>
        <p:spPr>
          <a:xfrm>
            <a:off x="5972175" y="931041"/>
            <a:ext cx="5564188" cy="5414963"/>
          </a:xfrm>
        </p:spPr>
      </p:pic>
      <p:sp>
        <p:nvSpPr>
          <p:cNvPr id="4" name="Text Placeholder 3"/>
          <p:cNvSpPr>
            <a:spLocks noGrp="1"/>
          </p:cNvSpPr>
          <p:nvPr>
            <p:ph type="body" sz="half" idx="2"/>
          </p:nvPr>
        </p:nvSpPr>
        <p:spPr>
          <a:xfrm>
            <a:off x="340308" y="3271838"/>
            <a:ext cx="5084979" cy="1371600"/>
          </a:xfrm>
        </p:spPr>
        <p:txBody>
          <a:bodyPr/>
          <a:lstStyle/>
          <a:p>
            <a:r>
              <a:rPr lang="en-CA" sz="2000" dirty="0"/>
              <a:t>This picture shows several workers on looking the fighting during the riot</a:t>
            </a:r>
          </a:p>
          <a:p>
            <a:endParaRPr lang="en-CA" dirty="0"/>
          </a:p>
        </p:txBody>
      </p:sp>
      <p:sp>
        <p:nvSpPr>
          <p:cNvPr id="6" name="Rectangle 5"/>
          <p:cNvSpPr/>
          <p:nvPr/>
        </p:nvSpPr>
        <p:spPr>
          <a:xfrm>
            <a:off x="340308" y="4868676"/>
            <a:ext cx="4803192" cy="1477328"/>
          </a:xfrm>
          <a:prstGeom prst="rect">
            <a:avLst/>
          </a:prstGeom>
        </p:spPr>
        <p:txBody>
          <a:bodyPr wrap="square">
            <a:spAutoFit/>
          </a:bodyPr>
          <a:lstStyle/>
          <a:p>
            <a:r>
              <a:rPr lang="en-CA" dirty="0" smtClean="0"/>
              <a:t>"Tracking the Trekkers: Revisiting the Regina Riot." </a:t>
            </a:r>
            <a:r>
              <a:rPr lang="en-CA" i="1" dirty="0" smtClean="0"/>
              <a:t>Prairie History Blog</a:t>
            </a:r>
            <a:r>
              <a:rPr lang="en-CA" dirty="0" smtClean="0"/>
              <a:t>. </a:t>
            </a:r>
            <a:r>
              <a:rPr lang="en-CA" dirty="0" err="1" smtClean="0"/>
              <a:t>N.p</a:t>
            </a:r>
            <a:r>
              <a:rPr lang="en-CA" dirty="0" smtClean="0"/>
              <a:t>., 5 June 2011. Web. &lt;http://www.reginalibrary.ca/blogs/index.php?blog=7&gt;.</a:t>
            </a:r>
            <a:endParaRPr lang="en-CA" dirty="0"/>
          </a:p>
        </p:txBody>
      </p:sp>
    </p:spTree>
    <p:extLst>
      <p:ext uri="{BB962C8B-B14F-4D97-AF65-F5344CB8AC3E}">
        <p14:creationId xmlns:p14="http://schemas.microsoft.com/office/powerpoint/2010/main" val="38866727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Ranking</a:t>
            </a:r>
            <a:br>
              <a:rPr lang="en-CA" dirty="0" smtClean="0"/>
            </a:br>
            <a:r>
              <a:rPr lang="en-CA" dirty="0" smtClean="0"/>
              <a:t> +3</a:t>
            </a:r>
            <a:endParaRPr lang="en-CA" dirty="0"/>
          </a:p>
        </p:txBody>
      </p:sp>
      <p:sp>
        <p:nvSpPr>
          <p:cNvPr id="3" name="Content Placeholder 2"/>
          <p:cNvSpPr>
            <a:spLocks noGrp="1"/>
          </p:cNvSpPr>
          <p:nvPr>
            <p:ph idx="1"/>
          </p:nvPr>
        </p:nvSpPr>
        <p:spPr/>
        <p:txBody>
          <a:bodyPr/>
          <a:lstStyle/>
          <a:p>
            <a:r>
              <a:rPr lang="en-CA" sz="2800" dirty="0"/>
              <a:t>This riot brought awareness to workers across Canada and helped to start several </a:t>
            </a:r>
            <a:r>
              <a:rPr lang="en-CA" sz="2800" dirty="0" smtClean="0"/>
              <a:t>more protests.   </a:t>
            </a:r>
            <a:endParaRPr lang="en-CA" sz="2800" dirty="0"/>
          </a:p>
          <a:p>
            <a:r>
              <a:rPr lang="en-CA" sz="2800" dirty="0"/>
              <a:t>Several of the workers demands were met</a:t>
            </a:r>
          </a:p>
          <a:p>
            <a:r>
              <a:rPr lang="en-CA" sz="2800" dirty="0"/>
              <a:t>The public support of the riot led to the welfare provisions in the post depression era</a:t>
            </a:r>
          </a:p>
          <a:p>
            <a:r>
              <a:rPr lang="en-CA" sz="2800" dirty="0"/>
              <a:t>Many workers were hurt and injured in the protests </a:t>
            </a:r>
          </a:p>
          <a:p>
            <a:endParaRPr lang="en-CA" dirty="0"/>
          </a:p>
        </p:txBody>
      </p:sp>
    </p:spTree>
    <p:extLst>
      <p:ext uri="{BB962C8B-B14F-4D97-AF65-F5344CB8AC3E}">
        <p14:creationId xmlns:p14="http://schemas.microsoft.com/office/powerpoint/2010/main" val="12725992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4" name="Content Placeholder 2"/>
          <p:cNvSpPr>
            <a:spLocks noGrp="1"/>
          </p:cNvSpPr>
          <p:nvPr>
            <p:ph idx="1"/>
          </p:nvPr>
        </p:nvSpPr>
        <p:spPr/>
        <p:txBody>
          <a:bodyPr>
            <a:normAutofit/>
          </a:bodyPr>
          <a:lstStyle/>
          <a:p>
            <a:pPr>
              <a:buFont typeface="Arial" panose="020B0604020202020204" pitchFamily="34" charset="0"/>
              <a:buChar char="•"/>
            </a:pPr>
            <a:r>
              <a:rPr lang="en-CA" sz="2800" dirty="0" smtClean="0"/>
              <a:t> </a:t>
            </a:r>
            <a:r>
              <a:rPr lang="en-CA" sz="2800" dirty="0" err="1" smtClean="0"/>
              <a:t>Zeuhlke</a:t>
            </a:r>
            <a:r>
              <a:rPr lang="en-CA" sz="2800" dirty="0"/>
              <a:t>, Mark, and Bill </a:t>
            </a:r>
            <a:r>
              <a:rPr lang="en-CA" sz="2800" dirty="0" err="1"/>
              <a:t>Waiser</a:t>
            </a:r>
            <a:r>
              <a:rPr lang="en-CA" sz="2800" dirty="0"/>
              <a:t>. "On-to-Ottawa </a:t>
            </a:r>
            <a:r>
              <a:rPr lang="en-CA" sz="2800" dirty="0" smtClean="0"/>
              <a:t>Trek</a:t>
            </a:r>
            <a:r>
              <a:rPr lang="en-CA" sz="2800" dirty="0"/>
              <a:t>." </a:t>
            </a:r>
            <a:r>
              <a:rPr lang="en-CA" sz="2800" i="1" dirty="0"/>
              <a:t>Wikipedia</a:t>
            </a:r>
            <a:r>
              <a:rPr lang="en-CA" sz="2800" dirty="0"/>
              <a:t>. Wikimedia Foundation, </a:t>
            </a:r>
            <a:r>
              <a:rPr lang="en-CA" sz="2800" dirty="0" smtClean="0"/>
              <a:t>23 </a:t>
            </a:r>
            <a:r>
              <a:rPr lang="en-CA" sz="2800" dirty="0"/>
              <a:t>Apr. </a:t>
            </a:r>
            <a:r>
              <a:rPr lang="en-CA" sz="2800" dirty="0" smtClean="0"/>
              <a:t>2013</a:t>
            </a:r>
            <a:r>
              <a:rPr lang="en-CA" sz="2800" dirty="0"/>
              <a:t>. Web. 25 Apr. 2013</a:t>
            </a:r>
            <a:r>
              <a:rPr lang="en-CA" sz="2800" dirty="0" smtClean="0"/>
              <a:t>.</a:t>
            </a:r>
          </a:p>
          <a:p>
            <a:pPr>
              <a:buFont typeface="Arial" panose="020B0604020202020204" pitchFamily="34" charset="0"/>
              <a:buChar char="•"/>
            </a:pPr>
            <a:endParaRPr lang="en-CA" sz="2800" dirty="0"/>
          </a:p>
          <a:p>
            <a:pPr>
              <a:buFont typeface="Arial" panose="020B0604020202020204" pitchFamily="34" charset="0"/>
              <a:buChar char="•"/>
            </a:pPr>
            <a:r>
              <a:rPr lang="en-CA" sz="2800" dirty="0" smtClean="0"/>
              <a:t> Snider</a:t>
            </a:r>
            <a:r>
              <a:rPr lang="en-CA" sz="2800" dirty="0"/>
              <a:t>, Michael. "On to Ottawa Trek/Regina Riot." </a:t>
            </a:r>
            <a:r>
              <a:rPr lang="en-CA" sz="2800" i="1" dirty="0" smtClean="0"/>
              <a:t>The </a:t>
            </a:r>
            <a:r>
              <a:rPr lang="en-CA" sz="2800" i="1" dirty="0"/>
              <a:t>Canadian Encyclopedia</a:t>
            </a:r>
            <a:r>
              <a:rPr lang="en-CA" sz="2800" dirty="0"/>
              <a:t>. </a:t>
            </a:r>
            <a:r>
              <a:rPr lang="en-CA" sz="2800" dirty="0" err="1"/>
              <a:t>N.p</a:t>
            </a:r>
            <a:r>
              <a:rPr lang="en-CA" sz="2800" dirty="0"/>
              <a:t>., 1 July 2002. </a:t>
            </a:r>
            <a:r>
              <a:rPr lang="en-CA" sz="2800" dirty="0" smtClean="0"/>
              <a:t>Web</a:t>
            </a:r>
            <a:r>
              <a:rPr lang="en-CA" sz="2800" dirty="0"/>
              <a:t>. 25 Apr. 2013.</a:t>
            </a:r>
          </a:p>
        </p:txBody>
      </p:sp>
    </p:spTree>
    <p:extLst>
      <p:ext uri="{BB962C8B-B14F-4D97-AF65-F5344CB8AC3E}">
        <p14:creationId xmlns:p14="http://schemas.microsoft.com/office/powerpoint/2010/main" val="1346965766"/>
      </p:ext>
    </p:extLst>
  </p:cSld>
  <p:clrMapOvr>
    <a:masterClrMapping/>
  </p:clrMapOvr>
  <p:transition spd="slow">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GM Strike (Oshawa Strike) 1937</a:t>
            </a:r>
            <a:endParaRPr lang="en-CA" dirty="0"/>
          </a:p>
        </p:txBody>
      </p:sp>
      <p:sp>
        <p:nvSpPr>
          <p:cNvPr id="3" name="Subtitle 2"/>
          <p:cNvSpPr>
            <a:spLocks noGrp="1"/>
          </p:cNvSpPr>
          <p:nvPr>
            <p:ph type="subTitle" idx="1"/>
          </p:nvPr>
        </p:nvSpPr>
        <p:spPr/>
        <p:txBody>
          <a:bodyPr/>
          <a:lstStyle/>
          <a:p>
            <a:r>
              <a:rPr lang="en-CA" dirty="0" smtClean="0"/>
              <a:t>Israa Elkork</a:t>
            </a:r>
            <a:endParaRPr lang="en-CA" dirty="0"/>
          </a:p>
        </p:txBody>
      </p:sp>
    </p:spTree>
    <p:extLst>
      <p:ext uri="{BB962C8B-B14F-4D97-AF65-F5344CB8AC3E}">
        <p14:creationId xmlns:p14="http://schemas.microsoft.com/office/powerpoint/2010/main" val="587753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75461"/>
            <a:ext cx="10364451" cy="1596177"/>
          </a:xfrm>
        </p:spPr>
        <p:txBody>
          <a:bodyPr/>
          <a:lstStyle/>
          <a:p>
            <a:r>
              <a:rPr lang="en-CA" dirty="0" smtClean="0"/>
              <a:t>Descriptive Paragraph</a:t>
            </a:r>
            <a:endParaRPr lang="en-CA" dirty="0"/>
          </a:p>
        </p:txBody>
      </p:sp>
      <p:sp>
        <p:nvSpPr>
          <p:cNvPr id="3" name="Content Placeholder 2"/>
          <p:cNvSpPr>
            <a:spLocks noGrp="1"/>
          </p:cNvSpPr>
          <p:nvPr>
            <p:ph sz="quarter" idx="13"/>
          </p:nvPr>
        </p:nvSpPr>
        <p:spPr>
          <a:xfrm>
            <a:off x="1360487" y="1214438"/>
            <a:ext cx="9140826" cy="4986337"/>
          </a:xfrm>
        </p:spPr>
        <p:txBody>
          <a:bodyPr>
            <a:normAutofit fontScale="92500" lnSpcReduction="10000"/>
          </a:bodyPr>
          <a:lstStyle/>
          <a:p>
            <a:pPr lvl="0"/>
            <a:r>
              <a:rPr lang="en-CA" dirty="0"/>
              <a:t>The Oshawa Strike occurred from 8-23 April 1937, when more than 4,000 workers of the huge General Motors plant in Oshawa, Ontario, struck. </a:t>
            </a:r>
          </a:p>
          <a:p>
            <a:pPr lvl="0"/>
            <a:r>
              <a:rPr lang="en-CA" dirty="0"/>
              <a:t>Their requests were simple: an 8-hour day, better wages and working conditions, a priority system and recognition of their union, the new United Automobile Workers. This last demand had caused the strike.</a:t>
            </a:r>
          </a:p>
          <a:p>
            <a:pPr lvl="0"/>
            <a:r>
              <a:rPr lang="en-CA" dirty="0"/>
              <a:t>General Motors management struggled to keep the Committee for Industrial Organization (CIO</a:t>
            </a:r>
            <a:r>
              <a:rPr lang="en-CA" dirty="0" smtClean="0"/>
              <a:t>) out of Ontario, </a:t>
            </a:r>
            <a:r>
              <a:rPr lang="en-CA" dirty="0"/>
              <a:t>which organizes industrial workers throughout the </a:t>
            </a:r>
            <a:r>
              <a:rPr lang="en-CA" dirty="0" smtClean="0"/>
              <a:t>US. </a:t>
            </a:r>
            <a:endParaRPr lang="en-CA" dirty="0"/>
          </a:p>
          <a:p>
            <a:pPr lvl="0"/>
            <a:r>
              <a:rPr lang="en-CA" dirty="0"/>
              <a:t>Both the company and Premier Mitchell Hepburn, wanted an obedient labour force- unorganized, weak and cheap. </a:t>
            </a:r>
          </a:p>
          <a:p>
            <a:pPr lvl="0"/>
            <a:r>
              <a:rPr lang="en-CA" dirty="0"/>
              <a:t>Eventually, </a:t>
            </a:r>
            <a:r>
              <a:rPr lang="en-CA" dirty="0" smtClean="0"/>
              <a:t>General Motors, </a:t>
            </a:r>
            <a:r>
              <a:rPr lang="en-CA" dirty="0"/>
              <a:t>afraid of losing markets to its competitors, surrendered. </a:t>
            </a:r>
          </a:p>
          <a:p>
            <a:pPr lvl="0"/>
            <a:r>
              <a:rPr lang="en-CA" dirty="0"/>
              <a:t>On the April 23</a:t>
            </a:r>
            <a:r>
              <a:rPr lang="en-CA" baseline="30000" dirty="0"/>
              <a:t>rd</a:t>
            </a:r>
            <a:r>
              <a:rPr lang="en-CA" dirty="0"/>
              <a:t> </a:t>
            </a:r>
            <a:r>
              <a:rPr lang="en-CA" dirty="0" smtClean="0"/>
              <a:t>agreement, </a:t>
            </a:r>
            <a:r>
              <a:rPr lang="en-CA" dirty="0"/>
              <a:t>GM accepted many of the union's demands. </a:t>
            </a:r>
          </a:p>
          <a:p>
            <a:endParaRPr lang="en-CA" dirty="0"/>
          </a:p>
        </p:txBody>
      </p:sp>
    </p:spTree>
    <p:extLst>
      <p:ext uri="{BB962C8B-B14F-4D97-AF65-F5344CB8AC3E}">
        <p14:creationId xmlns:p14="http://schemas.microsoft.com/office/powerpoint/2010/main" val="4077822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32" y="668330"/>
            <a:ext cx="5092906" cy="1574808"/>
          </a:xfrm>
        </p:spPr>
        <p:txBody>
          <a:bodyPr/>
          <a:lstStyle/>
          <a:p>
            <a:r>
              <a:rPr lang="en-CA" sz="4400" b="1" dirty="0" smtClean="0"/>
              <a:t>Primary Source</a:t>
            </a:r>
            <a:endParaRPr lang="en-CA" sz="4400" b="1"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t="4070" b="4070"/>
          <a:stretch>
            <a:fillRect/>
          </a:stretch>
        </p:blipFill>
        <p:spPr>
          <a:xfrm>
            <a:off x="7315199" y="566058"/>
            <a:ext cx="3526972" cy="5281906"/>
          </a:xfrm>
        </p:spPr>
      </p:pic>
      <p:sp>
        <p:nvSpPr>
          <p:cNvPr id="4" name="Text Placeholder 3"/>
          <p:cNvSpPr>
            <a:spLocks noGrp="1"/>
          </p:cNvSpPr>
          <p:nvPr>
            <p:ph type="body" sz="half" idx="2"/>
          </p:nvPr>
        </p:nvSpPr>
        <p:spPr>
          <a:xfrm>
            <a:off x="553832" y="2686050"/>
            <a:ext cx="5084979" cy="3186112"/>
          </a:xfrm>
        </p:spPr>
        <p:txBody>
          <a:bodyPr>
            <a:normAutofit/>
          </a:bodyPr>
          <a:lstStyle/>
          <a:p>
            <a:pPr marL="285750" lvl="0" indent="-285750" algn="l">
              <a:buFont typeface="Arial" panose="020B0604020202020204" pitchFamily="34" charset="0"/>
              <a:buChar char="•"/>
            </a:pPr>
            <a:r>
              <a:rPr lang="en-CA" sz="2800" dirty="0"/>
              <a:t>Striking GM workers.</a:t>
            </a:r>
          </a:p>
          <a:p>
            <a:pPr marL="285750" lvl="0" indent="-285750" algn="l">
              <a:buFont typeface="Arial" panose="020B0604020202020204" pitchFamily="34" charset="0"/>
              <a:buChar char="•"/>
            </a:pPr>
            <a:r>
              <a:rPr lang="en-CA" sz="2800" dirty="0"/>
              <a:t>Shows workers sitting outside the GM plant in Oshawa in the mud and filth, clearly happy.</a:t>
            </a:r>
          </a:p>
          <a:p>
            <a:endParaRPr lang="en-CA" sz="1800" dirty="0"/>
          </a:p>
        </p:txBody>
      </p:sp>
      <p:sp>
        <p:nvSpPr>
          <p:cNvPr id="12" name="Rectangle 11"/>
          <p:cNvSpPr/>
          <p:nvPr/>
        </p:nvSpPr>
        <p:spPr>
          <a:xfrm>
            <a:off x="258233" y="5847963"/>
            <a:ext cx="6096000" cy="738664"/>
          </a:xfrm>
          <a:prstGeom prst="rect">
            <a:avLst/>
          </a:prstGeom>
        </p:spPr>
        <p:txBody>
          <a:bodyPr>
            <a:spAutoFit/>
          </a:bodyPr>
          <a:lstStyle/>
          <a:p>
            <a:r>
              <a:rPr lang="en-CA" sz="1400" dirty="0" smtClean="0">
                <a:effectLst/>
              </a:rPr>
              <a:t>Lewis, Philip. "Oshawa's Auto-workers vs. the "Sons-of-</a:t>
            </a:r>
            <a:r>
              <a:rPr lang="en-CA" sz="1400" dirty="0" err="1" smtClean="0">
                <a:effectLst/>
              </a:rPr>
              <a:t>Mitches</a:t>
            </a:r>
            <a:r>
              <a:rPr lang="en-CA" sz="1400" dirty="0" smtClean="0">
                <a:effectLst/>
              </a:rPr>
              <a:t>"" </a:t>
            </a:r>
            <a:r>
              <a:rPr lang="en-CA" sz="1400" i="1" dirty="0" smtClean="0">
                <a:effectLst/>
              </a:rPr>
              <a:t>The GDP Blog</a:t>
            </a:r>
            <a:r>
              <a:rPr lang="en-CA" sz="1400" dirty="0" smtClean="0">
                <a:effectLst/>
              </a:rPr>
              <a:t>. </a:t>
            </a:r>
            <a:r>
              <a:rPr lang="en-CA" sz="1400" dirty="0" err="1" smtClean="0">
                <a:effectLst/>
              </a:rPr>
              <a:t>N.p</a:t>
            </a:r>
            <a:r>
              <a:rPr lang="en-CA" sz="1400" dirty="0" smtClean="0">
                <a:effectLst/>
              </a:rPr>
              <a:t>., 2009. Web. &lt;http://gdp.nfb.ca/blog/news/</a:t>
            </a:r>
            <a:r>
              <a:rPr lang="en-CA" sz="1400" dirty="0" err="1" smtClean="0">
                <a:effectLst/>
              </a:rPr>
              <a:t>oshawa’s</a:t>
            </a:r>
            <a:r>
              <a:rPr lang="en-CA" sz="1400" dirty="0" smtClean="0">
                <a:effectLst/>
              </a:rPr>
              <a:t>-auto-workers-</a:t>
            </a:r>
            <a:r>
              <a:rPr lang="en-CA" sz="1400" dirty="0" err="1" smtClean="0">
                <a:effectLst/>
              </a:rPr>
              <a:t>vs</a:t>
            </a:r>
            <a:r>
              <a:rPr lang="en-CA" sz="1400" dirty="0" smtClean="0">
                <a:effectLst/>
              </a:rPr>
              <a:t>-the-“sons-of-</a:t>
            </a:r>
            <a:r>
              <a:rPr lang="en-CA" sz="1400" dirty="0" err="1" smtClean="0">
                <a:effectLst/>
              </a:rPr>
              <a:t>mitches</a:t>
            </a:r>
            <a:r>
              <a:rPr lang="en-CA" sz="1400" dirty="0" smtClean="0">
                <a:effectLst/>
              </a:rPr>
              <a:t>”/&gt;.</a:t>
            </a:r>
            <a:endParaRPr lang="en-CA" sz="1400" dirty="0"/>
          </a:p>
        </p:txBody>
      </p:sp>
    </p:spTree>
    <p:extLst>
      <p:ext uri="{BB962C8B-B14F-4D97-AF65-F5344CB8AC3E}">
        <p14:creationId xmlns:p14="http://schemas.microsoft.com/office/powerpoint/2010/main" val="38323645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4">
                                            <p:txEl>
                                              <p:pRg st="0" end="0"/>
                                            </p:txEl>
                                          </p:spTgt>
                                        </p:tgtEl>
                                        <p:attrNameLst>
                                          <p:attrName>style.visibility</p:attrName>
                                        </p:attrNameLst>
                                      </p:cBhvr>
                                      <p:to>
                                        <p:strVal val="visible"/>
                                      </p:to>
                                    </p:set>
                                    <p:set>
                                      <p:cBhvr>
                                        <p:cTn id="12" dur="114" fill="hold">
                                          <p:stCondLst>
                                            <p:cond delay="0"/>
                                          </p:stCondLst>
                                        </p:cTn>
                                        <p:tgtEl>
                                          <p:spTgt spid="4">
                                            <p:txEl>
                                              <p:pRg st="0" end="0"/>
                                            </p:txEl>
                                          </p:spTgt>
                                        </p:tgtEl>
                                        <p:attrNameLst>
                                          <p:attrName>style.rotation</p:attrName>
                                        </p:attrNameLst>
                                      </p:cBhvr>
                                      <p:to>
                                        <p:strVal val="-45.0"/>
                                      </p:to>
                                    </p:set>
                                    <p:anim calcmode="lin" valueType="num">
                                      <p:cBhvr>
                                        <p:cTn id="13" dur="114" fill="hold">
                                          <p:stCondLst>
                                            <p:cond delay="114"/>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114"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5" dur="39" decel="50000" autoRev="1" fill="hold">
                                          <p:stCondLst>
                                            <p:cond delay="114"/>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34" fill="hold">
                                          <p:stCondLst>
                                            <p:cond delay="21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par>
                                <p:cTn id="17" presetID="38" presetClass="entr" presetSubtype="0" accel="50000" fill="hold" grpId="0" nodeType="withEffect">
                                  <p:stCondLst>
                                    <p:cond delay="0"/>
                                  </p:stCondLst>
                                  <p:iterate type="lt">
                                    <p:tmPct val="50000"/>
                                  </p:iterate>
                                  <p:childTnLst>
                                    <p:set>
                                      <p:cBhvr>
                                        <p:cTn id="18" dur="1" fill="hold">
                                          <p:stCondLst>
                                            <p:cond delay="0"/>
                                          </p:stCondLst>
                                        </p:cTn>
                                        <p:tgtEl>
                                          <p:spTgt spid="4">
                                            <p:txEl>
                                              <p:pRg st="1" end="1"/>
                                            </p:txEl>
                                          </p:spTgt>
                                        </p:tgtEl>
                                        <p:attrNameLst>
                                          <p:attrName>style.visibility</p:attrName>
                                        </p:attrNameLst>
                                      </p:cBhvr>
                                      <p:to>
                                        <p:strVal val="visible"/>
                                      </p:to>
                                    </p:set>
                                    <p:set>
                                      <p:cBhvr>
                                        <p:cTn id="19" dur="114" fill="hold">
                                          <p:stCondLst>
                                            <p:cond delay="0"/>
                                          </p:stCondLst>
                                        </p:cTn>
                                        <p:tgtEl>
                                          <p:spTgt spid="4">
                                            <p:txEl>
                                              <p:pRg st="1" end="1"/>
                                            </p:txEl>
                                          </p:spTgt>
                                        </p:tgtEl>
                                        <p:attrNameLst>
                                          <p:attrName>style.rotation</p:attrName>
                                        </p:attrNameLst>
                                      </p:cBhvr>
                                      <p:to>
                                        <p:strVal val="-45.0"/>
                                      </p:to>
                                    </p:set>
                                    <p:anim calcmode="lin" valueType="num">
                                      <p:cBhvr>
                                        <p:cTn id="20" dur="114" fill="hold">
                                          <p:stCondLst>
                                            <p:cond delay="114"/>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114"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2" dur="39" decel="50000" autoRev="1" fill="hold">
                                          <p:stCondLst>
                                            <p:cond delay="114"/>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34" fill="hold">
                                          <p:stCondLst>
                                            <p:cond delay="216"/>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575776"/>
            <a:ext cx="10571998" cy="970450"/>
          </a:xfrm>
        </p:spPr>
        <p:txBody>
          <a:bodyPr/>
          <a:lstStyle/>
          <a:p>
            <a:pPr algn="ctr"/>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Historical Significance &amp; Ranking </a:t>
            </a:r>
            <a:br>
              <a:rPr lang="en-CA" dirty="0" smtClean="0"/>
            </a:br>
            <a:r>
              <a:rPr lang="en-CA" dirty="0" smtClean="0"/>
              <a:t>+2</a:t>
            </a:r>
            <a:endParaRPr lang="en-CA" dirty="0"/>
          </a:p>
        </p:txBody>
      </p:sp>
      <p:sp>
        <p:nvSpPr>
          <p:cNvPr id="3" name="Content Placeholder 2"/>
          <p:cNvSpPr>
            <a:spLocks noGrp="1"/>
          </p:cNvSpPr>
          <p:nvPr>
            <p:ph idx="1"/>
          </p:nvPr>
        </p:nvSpPr>
        <p:spPr/>
        <p:txBody>
          <a:bodyPr/>
          <a:lstStyle/>
          <a:p>
            <a:pPr lvl="0"/>
            <a:r>
              <a:rPr lang="en-CA" dirty="0"/>
              <a:t>The strike marked the birth of industrial unionism in Canada.</a:t>
            </a:r>
          </a:p>
          <a:p>
            <a:pPr lvl="0"/>
            <a:r>
              <a:rPr lang="en-CA" dirty="0"/>
              <a:t>The strike would alert corporate firms on the need to improve infrastructure in the areas they work from. These strikes can also lead to building of more schools and health facilities that will benefit the community in Canada.</a:t>
            </a:r>
          </a:p>
          <a:p>
            <a:pPr lvl="0"/>
            <a:r>
              <a:rPr lang="en-CA" dirty="0"/>
              <a:t>During strikes, some employees may be let off with a warning and in extreme cases, staff may be laid off. This leaves families without a source of income. Eventually people start getting anxiety, with some people becoming homeless due to failure to pay rent while others turn to crime. Therefore, leaving Canada in a very bad economy and community.</a:t>
            </a:r>
          </a:p>
          <a:p>
            <a:endParaRPr lang="en-CA" dirty="0"/>
          </a:p>
        </p:txBody>
      </p:sp>
    </p:spTree>
    <p:extLst>
      <p:ext uri="{BB962C8B-B14F-4D97-AF65-F5344CB8AC3E}">
        <p14:creationId xmlns:p14="http://schemas.microsoft.com/office/powerpoint/2010/main" val="39596987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1" y="152400"/>
            <a:ext cx="9905998" cy="1905000"/>
          </a:xfrm>
        </p:spPr>
        <p:txBody>
          <a:bodyPr/>
          <a:lstStyle/>
          <a:p>
            <a:r>
              <a:rPr lang="en-CA" dirty="0" smtClean="0"/>
              <a:t>Descriptive Paragraph</a:t>
            </a:r>
            <a:endParaRPr lang="en-CA" dirty="0"/>
          </a:p>
        </p:txBody>
      </p:sp>
      <p:sp>
        <p:nvSpPr>
          <p:cNvPr id="3" name="Content Placeholder 2"/>
          <p:cNvSpPr>
            <a:spLocks noGrp="1"/>
          </p:cNvSpPr>
          <p:nvPr>
            <p:ph idx="1"/>
          </p:nvPr>
        </p:nvSpPr>
        <p:spPr>
          <a:xfrm>
            <a:off x="1097280" y="1845733"/>
            <a:ext cx="10058400" cy="4377645"/>
          </a:xfrm>
        </p:spPr>
        <p:txBody>
          <a:bodyPr>
            <a:normAutofit fontScale="92500" lnSpcReduction="10000"/>
          </a:bodyPr>
          <a:lstStyle/>
          <a:p>
            <a:pPr>
              <a:buFont typeface="Arial" panose="020B0604020202020204" pitchFamily="34" charset="0"/>
              <a:buChar char="•"/>
            </a:pPr>
            <a:r>
              <a:rPr lang="en-CA" dirty="0"/>
              <a:t>The Spanish flu affected many people in and out of </a:t>
            </a:r>
            <a:r>
              <a:rPr lang="en-CA" dirty="0" smtClean="0"/>
              <a:t>work.</a:t>
            </a:r>
            <a:endParaRPr lang="en-CA" dirty="0"/>
          </a:p>
          <a:p>
            <a:pPr>
              <a:buFont typeface="Arial" panose="020B0604020202020204" pitchFamily="34" charset="0"/>
              <a:buChar char="•"/>
            </a:pPr>
            <a:r>
              <a:rPr lang="en-CA" dirty="0"/>
              <a:t>The flu made people </a:t>
            </a:r>
            <a:r>
              <a:rPr lang="en-CA" dirty="0" smtClean="0"/>
              <a:t>unable </a:t>
            </a:r>
            <a:r>
              <a:rPr lang="en-CA" dirty="0"/>
              <a:t>to work because employers were scared of spreading the flu to other workers causing production to stop.</a:t>
            </a:r>
          </a:p>
          <a:p>
            <a:pPr>
              <a:buFont typeface="Arial" panose="020B0604020202020204" pitchFamily="34" charset="0"/>
              <a:buChar char="•"/>
            </a:pPr>
            <a:r>
              <a:rPr lang="en-CA" dirty="0"/>
              <a:t>Even on the outskirts of towns and cities the flu was dreadfully severe.</a:t>
            </a:r>
          </a:p>
          <a:p>
            <a:pPr>
              <a:buFont typeface="Arial" panose="020B0604020202020204" pitchFamily="34" charset="0"/>
              <a:buChar char="•"/>
            </a:pPr>
            <a:r>
              <a:rPr lang="en-CA" dirty="0"/>
              <a:t>The effect The Spanish flu </a:t>
            </a:r>
            <a:r>
              <a:rPr lang="en-CA" dirty="0" smtClean="0"/>
              <a:t>was on </a:t>
            </a:r>
            <a:r>
              <a:rPr lang="en-CA" dirty="0"/>
              <a:t>people was </a:t>
            </a:r>
            <a:r>
              <a:rPr lang="en-CA" dirty="0" smtClean="0"/>
              <a:t>devastating. </a:t>
            </a:r>
            <a:endParaRPr lang="en-CA" dirty="0"/>
          </a:p>
          <a:p>
            <a:pPr>
              <a:buFont typeface="Arial" panose="020B0604020202020204" pitchFamily="34" charset="0"/>
              <a:buChar char="•"/>
            </a:pPr>
            <a:r>
              <a:rPr lang="en-CA" dirty="0"/>
              <a:t>It broke apart families, took their </a:t>
            </a:r>
            <a:r>
              <a:rPr lang="en-CA" dirty="0" smtClean="0"/>
              <a:t>lives.</a:t>
            </a:r>
            <a:endParaRPr lang="en-CA" dirty="0"/>
          </a:p>
          <a:p>
            <a:pPr>
              <a:buFont typeface="Arial" panose="020B0604020202020204" pitchFamily="34" charset="0"/>
              <a:buChar char="•"/>
            </a:pPr>
            <a:r>
              <a:rPr lang="en-CA" dirty="0"/>
              <a:t>Families were at a economic </a:t>
            </a:r>
            <a:r>
              <a:rPr lang="en-CA" dirty="0" smtClean="0"/>
              <a:t>downfall.</a:t>
            </a:r>
            <a:endParaRPr lang="en-CA" dirty="0"/>
          </a:p>
          <a:p>
            <a:pPr>
              <a:buFont typeface="Arial" panose="020B0604020202020204" pitchFamily="34" charset="0"/>
              <a:buChar char="•"/>
            </a:pPr>
            <a:r>
              <a:rPr lang="en-CA" dirty="0"/>
              <a:t>Lots of men not working because of the </a:t>
            </a:r>
            <a:r>
              <a:rPr lang="en-CA" dirty="0" smtClean="0"/>
              <a:t>flu.</a:t>
            </a:r>
            <a:endParaRPr lang="en-CA" dirty="0"/>
          </a:p>
          <a:p>
            <a:pPr>
              <a:buFont typeface="Arial" panose="020B0604020202020204" pitchFamily="34" charset="0"/>
              <a:buChar char="•"/>
            </a:pPr>
            <a:r>
              <a:rPr lang="en-CA" dirty="0"/>
              <a:t>The death toll of the Spanish flu was over 100 Million dead all over the world, In Canada alone it was close to 70,000.</a:t>
            </a:r>
          </a:p>
          <a:p>
            <a:pPr>
              <a:buFont typeface="Arial" panose="020B0604020202020204" pitchFamily="34" charset="0"/>
              <a:buChar char="•"/>
            </a:pPr>
            <a:r>
              <a:rPr lang="en-CA" dirty="0"/>
              <a:t>Canadians were running out of space to bury the dead, they held mass graves to bury the dead</a:t>
            </a:r>
            <a:r>
              <a:rPr lang="en-CA" dirty="0" smtClean="0"/>
              <a:t>.</a:t>
            </a:r>
            <a:endParaRPr lang="en-CA" dirty="0"/>
          </a:p>
        </p:txBody>
      </p:sp>
    </p:spTree>
    <p:extLst>
      <p:ext uri="{BB962C8B-B14F-4D97-AF65-F5344CB8AC3E}">
        <p14:creationId xmlns:p14="http://schemas.microsoft.com/office/powerpoint/2010/main" val="5344984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Scale>
                                      <p:cBhvr>
                                        <p:cTn id="4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5" end="5"/>
                                            </p:txEl>
                                          </p:spTgt>
                                        </p:tgtEl>
                                        <p:attrNameLst>
                                          <p:attrName>ppt_x</p:attrName>
                                          <p:attrName>ppt_y</p:attrName>
                                        </p:attrNameLst>
                                      </p:cBhvr>
                                    </p:animMotion>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Scale>
                                      <p:cBhvr>
                                        <p:cTn id="49"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6" end="6"/>
                                            </p:txEl>
                                          </p:spTgt>
                                        </p:tgtEl>
                                        <p:attrNameLst>
                                          <p:attrName>ppt_x</p:attrName>
                                          <p:attrName>ppt_y</p:attrName>
                                        </p:attrNameLst>
                                      </p:cBhvr>
                                    </p:animMotion>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Scale>
                                      <p:cBhvr>
                                        <p:cTn id="56"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7" end="7"/>
                                            </p:txEl>
                                          </p:spTgt>
                                        </p:tgtEl>
                                        <p:attrNameLst>
                                          <p:attrName>ppt_x</p:attrName>
                                          <p:attrName>ppt_y</p:attrName>
                                        </p:attrNameLst>
                                      </p:cBhvr>
                                    </p:animMotion>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Scale>
                                      <p:cBhvr>
                                        <p:cTn id="63"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xEl>
                                              <p:pRg st="8" end="8"/>
                                            </p:txEl>
                                          </p:spTgt>
                                        </p:tgtEl>
                                        <p:attrNameLst>
                                          <p:attrName>ppt_x</p:attrName>
                                          <p:attrName>ppt_y</p:attrName>
                                        </p:attrNameLst>
                                      </p:cBhvr>
                                    </p:animMotion>
                                    <p:animEffect transition="in" filter="fade">
                                      <p:cBhvr>
                                        <p:cTn id="6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idx="1"/>
          </p:nvPr>
        </p:nvSpPr>
        <p:spPr>
          <a:xfrm>
            <a:off x="414338" y="2065867"/>
            <a:ext cx="10131425" cy="3649133"/>
          </a:xfrm>
        </p:spPr>
        <p:txBody>
          <a:bodyPr>
            <a:normAutofit/>
          </a:bodyPr>
          <a:lstStyle/>
          <a:p>
            <a:r>
              <a:rPr lang="en-CA" sz="2800" dirty="0" err="1">
                <a:latin typeface="+mj-lt"/>
              </a:rPr>
              <a:t>Abella</a:t>
            </a:r>
            <a:r>
              <a:rPr lang="en-CA" sz="2800" dirty="0">
                <a:latin typeface="+mj-lt"/>
              </a:rPr>
              <a:t>, Irving. "Oshawa Strike." </a:t>
            </a:r>
            <a:r>
              <a:rPr lang="en-CA" sz="2800" i="1" dirty="0">
                <a:latin typeface="+mj-lt"/>
              </a:rPr>
              <a:t>The Canadian Encyclopedia</a:t>
            </a:r>
            <a:r>
              <a:rPr lang="en-CA" sz="2800" dirty="0">
                <a:latin typeface="+mj-lt"/>
              </a:rPr>
              <a:t>. </a:t>
            </a:r>
            <a:r>
              <a:rPr lang="en-CA" sz="2800" dirty="0" err="1">
                <a:latin typeface="+mj-lt"/>
              </a:rPr>
              <a:t>N.p</a:t>
            </a:r>
            <a:r>
              <a:rPr lang="en-CA" sz="2800" dirty="0">
                <a:latin typeface="+mj-lt"/>
              </a:rPr>
              <a:t>., </a:t>
            </a:r>
            <a:r>
              <a:rPr lang="en-CA" sz="2800" dirty="0" err="1">
                <a:latin typeface="+mj-lt"/>
              </a:rPr>
              <a:t>n.d.</a:t>
            </a:r>
            <a:r>
              <a:rPr lang="en-CA" sz="2800" dirty="0">
                <a:latin typeface="+mj-lt"/>
              </a:rPr>
              <a:t> Web. &lt;http://www.thecanadianencyclopedia.com/articles/oshawa-strike</a:t>
            </a:r>
            <a:r>
              <a:rPr lang="en-CA" sz="2800" dirty="0" smtClean="0">
                <a:latin typeface="+mj-lt"/>
              </a:rPr>
              <a:t>&gt;.</a:t>
            </a:r>
          </a:p>
          <a:p>
            <a:r>
              <a:rPr lang="en-CA" sz="2800" dirty="0">
                <a:latin typeface="+mj-lt"/>
              </a:rPr>
              <a:t>"CAW Local 222 - Who We Are - History." </a:t>
            </a:r>
            <a:r>
              <a:rPr lang="en-CA" sz="2800" i="1" dirty="0">
                <a:latin typeface="+mj-lt"/>
              </a:rPr>
              <a:t>CAW Local 222 - Who We Are - History</a:t>
            </a:r>
            <a:r>
              <a:rPr lang="en-CA" sz="2800" dirty="0">
                <a:latin typeface="+mj-lt"/>
              </a:rPr>
              <a:t>. </a:t>
            </a:r>
            <a:r>
              <a:rPr lang="en-CA" sz="2800" dirty="0" err="1">
                <a:latin typeface="+mj-lt"/>
              </a:rPr>
              <a:t>N.p</a:t>
            </a:r>
            <a:r>
              <a:rPr lang="en-CA" sz="2800" dirty="0">
                <a:latin typeface="+mj-lt"/>
              </a:rPr>
              <a:t>., 2012. Web. &lt;http://www.cawlocal.ca/222/history.asp&gt;.</a:t>
            </a:r>
          </a:p>
        </p:txBody>
      </p:sp>
    </p:spTree>
    <p:extLst>
      <p:ext uri="{BB962C8B-B14F-4D97-AF65-F5344CB8AC3E}">
        <p14:creationId xmlns:p14="http://schemas.microsoft.com/office/powerpoint/2010/main" val="35973957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Ranking </a:t>
            </a:r>
            <a:br>
              <a:rPr lang="en-CA" dirty="0" smtClean="0"/>
            </a:br>
            <a:r>
              <a:rPr lang="en-CA" dirty="0" smtClean="0"/>
              <a:t>+5</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t>The Spanish influenza had a massively negative impact. </a:t>
            </a:r>
          </a:p>
          <a:p>
            <a:pPr>
              <a:buFont typeface="Arial" panose="020B0604020202020204" pitchFamily="34" charset="0"/>
              <a:buChar char="•"/>
            </a:pPr>
            <a:r>
              <a:rPr lang="en-CA" dirty="0"/>
              <a:t>It put hundreds of thousands in pain and death.</a:t>
            </a:r>
          </a:p>
          <a:p>
            <a:pPr>
              <a:buFont typeface="Arial" panose="020B0604020202020204" pitchFamily="34" charset="0"/>
              <a:buChar char="•"/>
            </a:pPr>
            <a:r>
              <a:rPr lang="en-CA" dirty="0"/>
              <a:t>It was a horrible 3 years for the world.</a:t>
            </a:r>
          </a:p>
          <a:p>
            <a:endParaRPr lang="en-CA" dirty="0"/>
          </a:p>
        </p:txBody>
      </p:sp>
    </p:spTree>
    <p:extLst>
      <p:ext uri="{BB962C8B-B14F-4D97-AF65-F5344CB8AC3E}">
        <p14:creationId xmlns:p14="http://schemas.microsoft.com/office/powerpoint/2010/main" val="19805218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20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idx="1"/>
          </p:nvPr>
        </p:nvSpPr>
        <p:spPr/>
        <p:txBody>
          <a:bodyPr/>
          <a:lstStyle/>
          <a:p>
            <a:r>
              <a:rPr lang="en-CA" dirty="0"/>
              <a:t>http://en.wikipedia.org/wiki/1918_flu_pandemic</a:t>
            </a:r>
          </a:p>
          <a:p>
            <a:r>
              <a:rPr lang="en-CA" dirty="0"/>
              <a:t>Billings, Molly. "The 1918 Influenza Pandemic." Web log post. </a:t>
            </a:r>
            <a:r>
              <a:rPr lang="en-CA" i="1" dirty="0"/>
              <a:t>The 1918 Influenza Pandemic</a:t>
            </a:r>
            <a:r>
              <a:rPr lang="en-CA" dirty="0"/>
              <a:t>. </a:t>
            </a:r>
            <a:r>
              <a:rPr lang="en-CA" dirty="0" err="1"/>
              <a:t>N.p</a:t>
            </a:r>
            <a:r>
              <a:rPr lang="en-CA" dirty="0"/>
              <a:t>., June 1995. Web. &lt;http://virus.stanford.edu/uda</a:t>
            </a:r>
            <a:r>
              <a:rPr lang="en-CA" dirty="0" smtClean="0"/>
              <a:t>/&gt;.</a:t>
            </a:r>
          </a:p>
          <a:p>
            <a:r>
              <a:rPr lang="en-CA" dirty="0" smtClean="0"/>
              <a:t>Higgins</a:t>
            </a:r>
            <a:r>
              <a:rPr lang="en-CA" dirty="0"/>
              <a:t>, Jenny. "The 1918 Spanish Flu: Newfoundland and Labrador Heritage." </a:t>
            </a:r>
            <a:r>
              <a:rPr lang="en-CA" i="1" dirty="0"/>
              <a:t>The 1918 Spanish Flu: Newfoundland and Labrador Heritage</a:t>
            </a:r>
            <a:r>
              <a:rPr lang="en-CA" dirty="0"/>
              <a:t>. </a:t>
            </a:r>
            <a:r>
              <a:rPr lang="en-CA" dirty="0" err="1"/>
              <a:t>N.p</a:t>
            </a:r>
            <a:r>
              <a:rPr lang="en-CA" dirty="0"/>
              <a:t>., 2007. Web. &lt;http://www.heritage.nf.ca/law/flu.html&gt;.</a:t>
            </a:r>
          </a:p>
        </p:txBody>
      </p:sp>
    </p:spTree>
    <p:extLst>
      <p:ext uri="{BB962C8B-B14F-4D97-AF65-F5344CB8AC3E}">
        <p14:creationId xmlns:p14="http://schemas.microsoft.com/office/powerpoint/2010/main" val="2275843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One Big Union 1919</a:t>
            </a:r>
            <a:endParaRPr lang="en-CA" dirty="0"/>
          </a:p>
        </p:txBody>
      </p:sp>
      <p:sp>
        <p:nvSpPr>
          <p:cNvPr id="3" name="Subtitle 2"/>
          <p:cNvSpPr>
            <a:spLocks noGrp="1"/>
          </p:cNvSpPr>
          <p:nvPr>
            <p:ph type="subTitle" idx="1"/>
          </p:nvPr>
        </p:nvSpPr>
        <p:spPr/>
        <p:txBody>
          <a:bodyPr/>
          <a:lstStyle/>
          <a:p>
            <a:r>
              <a:rPr lang="en-CA" dirty="0" smtClean="0"/>
              <a:t>Jason </a:t>
            </a:r>
            <a:r>
              <a:rPr lang="en-CA" dirty="0" err="1" smtClean="0"/>
              <a:t>McTavish</a:t>
            </a:r>
            <a:endParaRPr lang="en-CA" dirty="0"/>
          </a:p>
        </p:txBody>
      </p:sp>
    </p:spTree>
    <p:extLst>
      <p:ext uri="{BB962C8B-B14F-4D97-AF65-F5344CB8AC3E}">
        <p14:creationId xmlns:p14="http://schemas.microsoft.com/office/powerpoint/2010/main" val="459506527"/>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Descriptive Paragraph </a:t>
            </a:r>
            <a:endParaRPr lang="en-CA" dirty="0"/>
          </a:p>
        </p:txBody>
      </p:sp>
      <p:sp>
        <p:nvSpPr>
          <p:cNvPr id="3" name="Content Placeholder 2"/>
          <p:cNvSpPr>
            <a:spLocks noGrp="1"/>
          </p:cNvSpPr>
          <p:nvPr>
            <p:ph idx="1"/>
          </p:nvPr>
        </p:nvSpPr>
        <p:spPr>
          <a:xfrm>
            <a:off x="285750" y="1843088"/>
            <a:ext cx="11115675" cy="4857750"/>
          </a:xfrm>
        </p:spPr>
        <p:txBody>
          <a:bodyPr>
            <a:normAutofit fontScale="92500" lnSpcReduction="20000"/>
          </a:bodyPr>
          <a:lstStyle/>
          <a:p>
            <a:pPr lvl="0"/>
            <a:r>
              <a:rPr lang="en-CA" dirty="0"/>
              <a:t>Initiated formally  in Calgary </a:t>
            </a:r>
            <a:r>
              <a:rPr lang="en-CA" dirty="0" smtClean="0"/>
              <a:t>on </a:t>
            </a:r>
            <a:r>
              <a:rPr lang="en-CA" dirty="0"/>
              <a:t>March 13, 1919</a:t>
            </a:r>
          </a:p>
          <a:p>
            <a:pPr lvl="0"/>
            <a:r>
              <a:rPr lang="en-CA" dirty="0"/>
              <a:t>At it's peak in 1920 the OBU had close to 50,000 members from Northern Ontario to the Pacific, with other locals eastern and Central Canada and the US</a:t>
            </a:r>
          </a:p>
          <a:p>
            <a:pPr lvl="0"/>
            <a:r>
              <a:rPr lang="en-CA" dirty="0"/>
              <a:t>Beliefs of many OBU members were similar to those of the communist revolutionaries in Russia and of the international communist movement</a:t>
            </a:r>
          </a:p>
          <a:p>
            <a:pPr lvl="0"/>
            <a:r>
              <a:rPr lang="en-CA" dirty="0"/>
              <a:t>To achieve their goals OBU members supported general strikes </a:t>
            </a:r>
          </a:p>
          <a:p>
            <a:pPr lvl="0"/>
            <a:r>
              <a:rPr lang="en-CA" dirty="0"/>
              <a:t>The general strike that began in Winnipeg on May 15 was not associated organizationally with the OBU, yet the federal government and some conservative labor politicians accused the OBU of instigating it</a:t>
            </a:r>
          </a:p>
          <a:p>
            <a:pPr lvl="0"/>
            <a:r>
              <a:rPr lang="en-CA" dirty="0"/>
              <a:t>The idea for One Big Union began with the Industrial Workers of the World </a:t>
            </a:r>
          </a:p>
          <a:p>
            <a:pPr lvl="0"/>
            <a:r>
              <a:rPr lang="en-CA" dirty="0"/>
              <a:t>The IWW and OBU adopted the communist slogan: “Workers of the World, Unite.”</a:t>
            </a:r>
          </a:p>
          <a:p>
            <a:pPr lvl="0"/>
            <a:r>
              <a:rPr lang="en-CA" dirty="0"/>
              <a:t>The OBU had an anti-capitalist policy</a:t>
            </a:r>
          </a:p>
          <a:p>
            <a:pPr lvl="0"/>
            <a:r>
              <a:rPr lang="en-CA" dirty="0"/>
              <a:t>At the Calgary meeting, delegates proposed a country-wide general strike on June 1 if the government did not respond to their demands </a:t>
            </a:r>
          </a:p>
          <a:p>
            <a:pPr lvl="0"/>
            <a:r>
              <a:rPr lang="en-CA" dirty="0"/>
              <a:t>Thousands of workers joined it, including large parts of the mine, transportation and logging labour force</a:t>
            </a:r>
          </a:p>
          <a:p>
            <a:pPr lvl="0"/>
            <a:r>
              <a:rPr lang="en-CA" dirty="0"/>
              <a:t>In 1923 the union was reduced to approximately 5000 </a:t>
            </a:r>
            <a:r>
              <a:rPr lang="en-CA" dirty="0" smtClean="0"/>
              <a:t>members</a:t>
            </a:r>
            <a:endParaRPr lang="en-CA" dirty="0"/>
          </a:p>
        </p:txBody>
      </p:sp>
    </p:spTree>
    <p:extLst>
      <p:ext uri="{BB962C8B-B14F-4D97-AF65-F5344CB8AC3E}">
        <p14:creationId xmlns:p14="http://schemas.microsoft.com/office/powerpoint/2010/main" val="1225689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31" y="1008031"/>
            <a:ext cx="5092906" cy="1574808"/>
          </a:xfrm>
        </p:spPr>
        <p:txBody>
          <a:bodyPr>
            <a:normAutofit/>
          </a:bodyPr>
          <a:lstStyle/>
          <a:p>
            <a:r>
              <a:rPr lang="en-CA" sz="4800" dirty="0" smtClean="0"/>
              <a:t>Primary Source</a:t>
            </a:r>
            <a:endParaRPr lang="en-CA" sz="4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8" r="158"/>
          <a:stretch>
            <a:fillRect/>
          </a:stretch>
        </p:blipFill>
        <p:spPr>
          <a:xfrm>
            <a:off x="6430016" y="392373"/>
            <a:ext cx="4858602" cy="6073253"/>
          </a:xfrm>
        </p:spPr>
      </p:pic>
      <p:sp>
        <p:nvSpPr>
          <p:cNvPr id="4" name="Text Placeholder 3"/>
          <p:cNvSpPr>
            <a:spLocks noGrp="1"/>
          </p:cNvSpPr>
          <p:nvPr>
            <p:ph type="body" sz="half" idx="2"/>
          </p:nvPr>
        </p:nvSpPr>
        <p:spPr>
          <a:xfrm>
            <a:off x="531831" y="2943225"/>
            <a:ext cx="5554644" cy="2180231"/>
          </a:xfrm>
        </p:spPr>
        <p:txBody>
          <a:bodyPr>
            <a:normAutofit/>
          </a:bodyPr>
          <a:lstStyle/>
          <a:p>
            <a:pPr lvl="0" algn="l"/>
            <a:r>
              <a:rPr lang="en-CA" sz="2400" dirty="0"/>
              <a:t>This picture is important on my topic because it represents One Big Union wanting to attract workers to join the One Big Union.</a:t>
            </a:r>
          </a:p>
          <a:p>
            <a:endParaRPr lang="en-CA" dirty="0"/>
          </a:p>
        </p:txBody>
      </p:sp>
      <p:sp>
        <p:nvSpPr>
          <p:cNvPr id="7" name="Rectangle 6"/>
          <p:cNvSpPr/>
          <p:nvPr/>
        </p:nvSpPr>
        <p:spPr>
          <a:xfrm>
            <a:off x="292222" y="5731217"/>
            <a:ext cx="5065591" cy="954107"/>
          </a:xfrm>
          <a:prstGeom prst="rect">
            <a:avLst/>
          </a:prstGeom>
        </p:spPr>
        <p:txBody>
          <a:bodyPr wrap="square">
            <a:spAutoFit/>
          </a:bodyPr>
          <a:lstStyle/>
          <a:p>
            <a:r>
              <a:rPr lang="fr-FR" sz="1400" dirty="0" err="1" smtClean="0">
                <a:effectLst/>
              </a:rPr>
              <a:t>Plawiuk</a:t>
            </a:r>
            <a:r>
              <a:rPr lang="fr-FR" sz="1400" dirty="0" smtClean="0">
                <a:effectLst/>
              </a:rPr>
              <a:t>, Eugene. "LA REVUE GAUCHE." </a:t>
            </a:r>
            <a:r>
              <a:rPr lang="fr-FR" sz="1400" i="1" dirty="0" smtClean="0">
                <a:effectLst/>
              </a:rPr>
              <a:t>LA REVUE GAUCHE</a:t>
            </a:r>
            <a:r>
              <a:rPr lang="fr-FR" sz="1400" dirty="0" smtClean="0">
                <a:effectLst/>
              </a:rPr>
              <a:t>. </a:t>
            </a:r>
            <a:r>
              <a:rPr lang="fr-FR" sz="1400" dirty="0" err="1" smtClean="0">
                <a:effectLst/>
              </a:rPr>
              <a:t>N.p</a:t>
            </a:r>
            <a:r>
              <a:rPr lang="fr-FR" sz="1400" dirty="0" smtClean="0">
                <a:effectLst/>
              </a:rPr>
              <a:t>., </a:t>
            </a:r>
            <a:r>
              <a:rPr lang="fr-FR" sz="1400" dirty="0" err="1" smtClean="0">
                <a:effectLst/>
              </a:rPr>
              <a:t>n.d</a:t>
            </a:r>
            <a:r>
              <a:rPr lang="fr-FR" sz="1400" dirty="0" smtClean="0">
                <a:effectLst/>
              </a:rPr>
              <a:t>. Web. &lt;http://plawiuk.blogspot.ca/2005/08/canadas-first-internment-camps.html&gt;.</a:t>
            </a:r>
            <a:endParaRPr lang="en-CA" sz="1400" dirty="0"/>
          </a:p>
        </p:txBody>
      </p:sp>
    </p:spTree>
    <p:extLst>
      <p:ext uri="{BB962C8B-B14F-4D97-AF65-F5344CB8AC3E}">
        <p14:creationId xmlns:p14="http://schemas.microsoft.com/office/powerpoint/2010/main" val="325621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by="(-#ppt_w*2)" calcmode="lin" valueType="num">
                                      <p:cBhvr rctx="PPT">
                                        <p:cTn id="12" dur="125" autoRev="1" fill="hold">
                                          <p:stCondLst>
                                            <p:cond delay="0"/>
                                          </p:stCondLst>
                                        </p:cTn>
                                        <p:tgtEl>
                                          <p:spTgt spid="4">
                                            <p:txEl>
                                              <p:pRg st="0" end="0"/>
                                            </p:txEl>
                                          </p:spTgt>
                                        </p:tgtEl>
                                        <p:attrNameLst>
                                          <p:attrName>ppt_w</p:attrName>
                                        </p:attrNameLst>
                                      </p:cBhvr>
                                    </p:anim>
                                    <p:anim by="(#ppt_w*0.50)" calcmode="lin" valueType="num">
                                      <p:cBhvr>
                                        <p:cTn id="13" dur="125" decel="50000" autoRev="1" fill="hold">
                                          <p:stCondLst>
                                            <p:cond delay="0"/>
                                          </p:stCondLst>
                                        </p:cTn>
                                        <p:tgtEl>
                                          <p:spTgt spid="4">
                                            <p:txEl>
                                              <p:pRg st="0" end="0"/>
                                            </p:txEl>
                                          </p:spTgt>
                                        </p:tgtEl>
                                        <p:attrNameLst>
                                          <p:attrName>ppt_x</p:attrName>
                                        </p:attrNameLst>
                                      </p:cBhvr>
                                    </p:anim>
                                    <p:anim from="(-#ppt_h/2)" to="(#ppt_y)" calcmode="lin" valueType="num">
                                      <p:cBhvr>
                                        <p:cTn id="14" dur="250" fill="hold">
                                          <p:stCondLst>
                                            <p:cond delay="0"/>
                                          </p:stCondLst>
                                        </p:cTn>
                                        <p:tgtEl>
                                          <p:spTgt spid="4">
                                            <p:txEl>
                                              <p:pRg st="0" end="0"/>
                                            </p:txEl>
                                          </p:spTgt>
                                        </p:tgtEl>
                                        <p:attrNameLst>
                                          <p:attrName>ppt_y</p:attrName>
                                        </p:attrNameLst>
                                      </p:cBhvr>
                                    </p:anim>
                                    <p:animRot by="21600000">
                                      <p:cBhvr>
                                        <p:cTn id="15" dur="25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Historical Significance &amp; Ranking</a:t>
            </a:r>
            <a:br>
              <a:rPr lang="en-CA" dirty="0" smtClean="0"/>
            </a:br>
            <a:r>
              <a:rPr lang="en-CA" dirty="0"/>
              <a:t>+</a:t>
            </a:r>
            <a:r>
              <a:rPr lang="en-CA" dirty="0" smtClean="0"/>
              <a:t>2</a:t>
            </a:r>
            <a:endParaRPr lang="en-CA" dirty="0"/>
          </a:p>
        </p:txBody>
      </p:sp>
      <p:sp>
        <p:nvSpPr>
          <p:cNvPr id="3" name="Content Placeholder 2"/>
          <p:cNvSpPr>
            <a:spLocks noGrp="1"/>
          </p:cNvSpPr>
          <p:nvPr>
            <p:ph idx="1"/>
          </p:nvPr>
        </p:nvSpPr>
        <p:spPr>
          <a:xfrm>
            <a:off x="1120000" y="2154237"/>
            <a:ext cx="10233800" cy="4351338"/>
          </a:xfrm>
        </p:spPr>
        <p:txBody>
          <a:bodyPr/>
          <a:lstStyle/>
          <a:p>
            <a:r>
              <a:rPr lang="en-CA" dirty="0" smtClean="0"/>
              <a:t>This </a:t>
            </a:r>
            <a:r>
              <a:rPr lang="en-CA" dirty="0"/>
              <a:t>event affected working conditions and lifestyle from 1918-1938 in a positive way because it help to start the creation of workers unions. The Creation of One Big Union allowed workers to collectively improve working conditions, wages and benefits, hours and job safety etc. </a:t>
            </a:r>
            <a:endParaRPr lang="en-CA" dirty="0" smtClean="0"/>
          </a:p>
          <a:p>
            <a:r>
              <a:rPr lang="en-CA" dirty="0" smtClean="0"/>
              <a:t>I </a:t>
            </a:r>
            <a:r>
              <a:rPr lang="en-CA" dirty="0"/>
              <a:t>gave this event a +2 impact because it affected workers all over </a:t>
            </a:r>
            <a:r>
              <a:rPr lang="en-CA" dirty="0" smtClean="0"/>
              <a:t>Canada </a:t>
            </a:r>
            <a:r>
              <a:rPr lang="en-CA" dirty="0"/>
              <a:t>and parts of the US. </a:t>
            </a:r>
          </a:p>
        </p:txBody>
      </p:sp>
    </p:spTree>
    <p:extLst>
      <p:ext uri="{BB962C8B-B14F-4D97-AF65-F5344CB8AC3E}">
        <p14:creationId xmlns:p14="http://schemas.microsoft.com/office/powerpoint/2010/main" val="41801688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20.jpeg"/></Relationships>
</file>

<file path=ppt/theme/_rels/theme12.xml.rels><?xml version="1.0" encoding="UTF-8" standalone="yes"?>
<Relationships xmlns="http://schemas.openxmlformats.org/package/2006/relationships"><Relationship Id="rId1" Type="http://schemas.openxmlformats.org/officeDocument/2006/relationships/image" Target="../media/image23.jpeg"/></Relationships>
</file>

<file path=ppt/theme/_rels/theme17.xml.rels><?xml version="1.0" encoding="UTF-8" standalone="yes"?>
<Relationships xmlns="http://schemas.openxmlformats.org/package/2006/relationships"><Relationship Id="rId1" Type="http://schemas.openxmlformats.org/officeDocument/2006/relationships/image" Target="../media/image24.jpeg"/></Relationships>
</file>

<file path=ppt/theme/_rels/theme20.xml.rels><?xml version="1.0" encoding="UTF-8" standalone="yes"?>
<Relationships xmlns="http://schemas.openxmlformats.org/package/2006/relationships"><Relationship Id="rId1" Type="http://schemas.openxmlformats.org/officeDocument/2006/relationships/image" Target="../media/image25.jpeg"/></Relationships>
</file>

<file path=ppt/theme/_rels/theme21.xml.rels><?xml version="1.0" encoding="UTF-8" standalone="yes"?>
<Relationships xmlns="http://schemas.openxmlformats.org/package/2006/relationships"><Relationship Id="rId1" Type="http://schemas.openxmlformats.org/officeDocument/2006/relationships/image" Target="../media/image29.jpeg"/></Relationships>
</file>

<file path=ppt/theme/_rels/theme22.xml.rels><?xml version="1.0" encoding="UTF-8" standalone="yes"?>
<Relationships xmlns="http://schemas.openxmlformats.org/package/2006/relationships"><Relationship Id="rId1" Type="http://schemas.openxmlformats.org/officeDocument/2006/relationships/image" Target="../media/image34.jpeg"/></Relationships>
</file>

<file path=ppt/theme/_rels/theme24.xml.rels><?xml version="1.0" encoding="UTF-8" standalone="yes"?>
<Relationships xmlns="http://schemas.openxmlformats.org/package/2006/relationships"><Relationship Id="rId1" Type="http://schemas.openxmlformats.org/officeDocument/2006/relationships/image" Target="../media/image37.jpeg"/></Relationships>
</file>

<file path=ppt/theme/_rels/theme25.xml.rels><?xml version="1.0" encoding="UTF-8" standalone="yes"?>
<Relationships xmlns="http://schemas.openxmlformats.org/package/2006/relationships"><Relationship Id="rId1" Type="http://schemas.openxmlformats.org/officeDocument/2006/relationships/image" Target="../media/image24.jpeg"/></Relationships>
</file>

<file path=ppt/theme/_rels/theme26.xml.rels><?xml version="1.0" encoding="UTF-8" standalone="yes"?>
<Relationships xmlns="http://schemas.openxmlformats.org/package/2006/relationships"><Relationship Id="rId1" Type="http://schemas.openxmlformats.org/officeDocument/2006/relationships/image" Target="../media/image20.jpeg"/></Relationships>
</file>

<file path=ppt/theme/_rels/theme4.xml.rels><?xml version="1.0" encoding="UTF-8" standalone="yes"?>
<Relationships xmlns="http://schemas.openxmlformats.org/package/2006/relationships"><Relationship Id="rId1" Type="http://schemas.openxmlformats.org/officeDocument/2006/relationships/image" Target="../media/image11.jpeg"/></Relationships>
</file>

<file path=ppt/theme/_rels/theme5.xml.rels><?xml version="1.0" encoding="UTF-8" standalone="yes"?>
<Relationships xmlns="http://schemas.openxmlformats.org/package/2006/relationships"><Relationship Id="rId1" Type="http://schemas.openxmlformats.org/officeDocument/2006/relationships/image" Target="../media/image13.jpeg"/></Relationships>
</file>

<file path=ppt/theme/_rels/theme6.xml.rels><?xml version="1.0" encoding="UTF-8" standalone="yes"?>
<Relationships xmlns="http://schemas.openxmlformats.org/package/2006/relationships"><Relationship Id="rId1" Type="http://schemas.openxmlformats.org/officeDocument/2006/relationships/image" Target="../media/image14.jpeg"/></Relationships>
</file>

<file path=ppt/theme/_rels/theme7.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10.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1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1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1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14.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1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16.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17.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18.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19.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0.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2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3.xml><?xml version="1.0" encoding="utf-8"?>
<a:theme xmlns:a="http://schemas.openxmlformats.org/drawingml/2006/main" name="1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5.xml><?xml version="1.0" encoding="utf-8"?>
<a:theme xmlns:a="http://schemas.openxmlformats.org/drawingml/2006/main" name="1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4.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6.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7.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8.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9.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organic</Template>
  <TotalTime>237</TotalTime>
  <Words>1983</Words>
  <Application>Microsoft Office PowerPoint</Application>
  <PresentationFormat>Custom</PresentationFormat>
  <Paragraphs>149</Paragraphs>
  <Slides>30</Slides>
  <Notes>1</Notes>
  <HiddenSlides>0</HiddenSlides>
  <MMClips>0</MMClips>
  <ScaleCrop>false</ScaleCrop>
  <HeadingPairs>
    <vt:vector size="4" baseType="variant">
      <vt:variant>
        <vt:lpstr>Theme</vt:lpstr>
      </vt:variant>
      <vt:variant>
        <vt:i4>26</vt:i4>
      </vt:variant>
      <vt:variant>
        <vt:lpstr>Slide Titles</vt:lpstr>
      </vt:variant>
      <vt:variant>
        <vt:i4>30</vt:i4>
      </vt:variant>
    </vt:vector>
  </HeadingPairs>
  <TitlesOfParts>
    <vt:vector size="56" baseType="lpstr">
      <vt:lpstr>Organic</vt:lpstr>
      <vt:lpstr>Berlin</vt:lpstr>
      <vt:lpstr>Retrospect</vt:lpstr>
      <vt:lpstr>Circuit</vt:lpstr>
      <vt:lpstr>Parallax</vt:lpstr>
      <vt:lpstr>Savon</vt:lpstr>
      <vt:lpstr>Damask</vt:lpstr>
      <vt:lpstr>Depth</vt:lpstr>
      <vt:lpstr>Droplet</vt:lpstr>
      <vt:lpstr>Ion Boardroom</vt:lpstr>
      <vt:lpstr>Vapor Trail</vt:lpstr>
      <vt:lpstr>Banded</vt:lpstr>
      <vt:lpstr>Facet</vt:lpstr>
      <vt:lpstr>Frame</vt:lpstr>
      <vt:lpstr>Wisp</vt:lpstr>
      <vt:lpstr>Slice</vt:lpstr>
      <vt:lpstr>Mesh</vt:lpstr>
      <vt:lpstr>1_Vapor Trail</vt:lpstr>
      <vt:lpstr>View</vt:lpstr>
      <vt:lpstr>Wood Type</vt:lpstr>
      <vt:lpstr>Slate</vt:lpstr>
      <vt:lpstr>Celestial</vt:lpstr>
      <vt:lpstr>1_Droplet</vt:lpstr>
      <vt:lpstr>Quotable</vt:lpstr>
      <vt:lpstr>1_Mesh</vt:lpstr>
      <vt:lpstr>Ion</vt:lpstr>
      <vt:lpstr>Workers: Working Conditions And Lifestyle</vt:lpstr>
      <vt:lpstr>Spanish Flu Epidemic 1918</vt:lpstr>
      <vt:lpstr>Descriptive Paragraph</vt:lpstr>
      <vt:lpstr>Ranking  +5</vt:lpstr>
      <vt:lpstr>Sources</vt:lpstr>
      <vt:lpstr>One Big Union 1919</vt:lpstr>
      <vt:lpstr>Descriptive Paragraph </vt:lpstr>
      <vt:lpstr>Primary Source</vt:lpstr>
      <vt:lpstr>Historical Significance &amp; Ranking +2</vt:lpstr>
      <vt:lpstr>Sources</vt:lpstr>
      <vt:lpstr>Winnipeg General Strike 1919</vt:lpstr>
      <vt:lpstr>Descriptive Paragraph</vt:lpstr>
      <vt:lpstr>All persons employed by the City should express their willingness to execute an agreement, undertaking that they will not either collectively individually at any time go on strike but will resort to arbitration as a means of settlement of all grievances and differences which may not be capable of amicable settlement</vt:lpstr>
      <vt:lpstr>Historical Significance &amp; Ranking +5</vt:lpstr>
      <vt:lpstr>Sources</vt:lpstr>
      <vt:lpstr>On To Ottawa Trek 1935</vt:lpstr>
      <vt:lpstr>Descriptive Paragraph</vt:lpstr>
      <vt:lpstr>Primary Source</vt:lpstr>
      <vt:lpstr>Historical Significance &amp; Ranking 1</vt:lpstr>
      <vt:lpstr>Sources</vt:lpstr>
      <vt:lpstr>Regina Riot 1935</vt:lpstr>
      <vt:lpstr>Descriptive Paragraph</vt:lpstr>
      <vt:lpstr>Primary Source</vt:lpstr>
      <vt:lpstr>Ranking  +3</vt:lpstr>
      <vt:lpstr>Sources</vt:lpstr>
      <vt:lpstr>The GM Strike (Oshawa Strike) 1937</vt:lpstr>
      <vt:lpstr>Descriptive Paragraph</vt:lpstr>
      <vt:lpstr>Primary Source</vt:lpstr>
      <vt:lpstr>      Historical Significance &amp; Ranking  +2</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Workers: Working Conditions And Lifestyle</dc:title>
  <dc:creator>Israa Elkork</dc:creator>
  <cp:lastModifiedBy>WRDSB</cp:lastModifiedBy>
  <cp:revision>28</cp:revision>
  <cp:lastPrinted>2013-04-26T07:19:57Z</cp:lastPrinted>
  <dcterms:created xsi:type="dcterms:W3CDTF">2013-04-26T04:01:20Z</dcterms:created>
  <dcterms:modified xsi:type="dcterms:W3CDTF">2013-04-30T17:58:10Z</dcterms:modified>
</cp:coreProperties>
</file>